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418" r:id="rId2"/>
    <p:sldId id="649" r:id="rId3"/>
    <p:sldId id="419" r:id="rId4"/>
    <p:sldId id="469" r:id="rId5"/>
    <p:sldId id="567" r:id="rId6"/>
    <p:sldId id="568" r:id="rId7"/>
    <p:sldId id="569" r:id="rId8"/>
    <p:sldId id="571" r:id="rId9"/>
    <p:sldId id="572" r:id="rId10"/>
    <p:sldId id="573" r:id="rId11"/>
    <p:sldId id="574" r:id="rId12"/>
    <p:sldId id="575" r:id="rId13"/>
    <p:sldId id="576" r:id="rId14"/>
    <p:sldId id="577" r:id="rId15"/>
    <p:sldId id="578" r:id="rId16"/>
    <p:sldId id="579" r:id="rId17"/>
    <p:sldId id="638" r:id="rId18"/>
    <p:sldId id="639" r:id="rId19"/>
    <p:sldId id="580" r:id="rId20"/>
    <p:sldId id="642" r:id="rId21"/>
    <p:sldId id="581" r:id="rId22"/>
    <p:sldId id="643" r:id="rId23"/>
    <p:sldId id="641" r:id="rId24"/>
    <p:sldId id="644" r:id="rId25"/>
    <p:sldId id="645" r:id="rId26"/>
    <p:sldId id="646" r:id="rId27"/>
    <p:sldId id="590" r:id="rId28"/>
    <p:sldId id="647" r:id="rId29"/>
    <p:sldId id="592" r:id="rId30"/>
    <p:sldId id="594" r:id="rId31"/>
    <p:sldId id="595" r:id="rId32"/>
    <p:sldId id="596" r:id="rId33"/>
    <p:sldId id="597" r:id="rId34"/>
    <p:sldId id="598" r:id="rId35"/>
    <p:sldId id="599" r:id="rId36"/>
    <p:sldId id="600" r:id="rId37"/>
    <p:sldId id="601" r:id="rId38"/>
    <p:sldId id="602" r:id="rId39"/>
    <p:sldId id="634" r:id="rId40"/>
    <p:sldId id="603" r:id="rId41"/>
    <p:sldId id="604" r:id="rId42"/>
    <p:sldId id="606" r:id="rId43"/>
    <p:sldId id="607" r:id="rId44"/>
    <p:sldId id="605" r:id="rId45"/>
    <p:sldId id="511" r:id="rId46"/>
    <p:sldId id="514" r:id="rId47"/>
    <p:sldId id="516" r:id="rId48"/>
    <p:sldId id="608" r:id="rId49"/>
    <p:sldId id="518" r:id="rId50"/>
    <p:sldId id="517" r:id="rId51"/>
    <p:sldId id="609" r:id="rId52"/>
    <p:sldId id="524" r:id="rId53"/>
    <p:sldId id="619" r:id="rId54"/>
    <p:sldId id="620" r:id="rId55"/>
    <p:sldId id="621" r:id="rId56"/>
    <p:sldId id="519" r:id="rId57"/>
    <p:sldId id="610" r:id="rId58"/>
    <p:sldId id="521" r:id="rId59"/>
    <p:sldId id="523" r:id="rId60"/>
    <p:sldId id="613" r:id="rId61"/>
    <p:sldId id="648" r:id="rId62"/>
    <p:sldId id="614" r:id="rId63"/>
    <p:sldId id="615" r:id="rId64"/>
    <p:sldId id="616" r:id="rId65"/>
    <p:sldId id="617" r:id="rId66"/>
    <p:sldId id="618" r:id="rId67"/>
    <p:sldId id="622" r:id="rId68"/>
    <p:sldId id="623" r:id="rId69"/>
    <p:sldId id="624" r:id="rId70"/>
    <p:sldId id="625" r:id="rId71"/>
    <p:sldId id="626" r:id="rId72"/>
    <p:sldId id="627" r:id="rId73"/>
    <p:sldId id="628" r:id="rId74"/>
    <p:sldId id="630" r:id="rId75"/>
    <p:sldId id="631" r:id="rId76"/>
    <p:sldId id="633" r:id="rId77"/>
    <p:sldId id="629" r:id="rId78"/>
    <p:sldId id="632"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FFFF"/>
    <a:srgbClr val="0000FF"/>
    <a:srgbClr val="009900"/>
    <a:srgbClr val="FFFFE5"/>
    <a:srgbClr val="736B41"/>
    <a:srgbClr val="448900"/>
    <a:srgbClr val="82794A"/>
    <a:srgbClr val="37FF38"/>
    <a:srgbClr val="F1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8" autoAdjust="0"/>
    <p:restoredTop sz="92000" autoAdjust="0"/>
  </p:normalViewPr>
  <p:slideViewPr>
    <p:cSldViewPr snapToGrid="0">
      <p:cViewPr varScale="1">
        <p:scale>
          <a:sx n="136" d="100"/>
          <a:sy n="136" d="100"/>
        </p:scale>
        <p:origin x="2436" y="120"/>
      </p:cViewPr>
      <p:guideLst>
        <p:guide orient="horz" pos="2160"/>
        <p:guide pos="2880"/>
      </p:guideLst>
    </p:cSldViewPr>
  </p:slideViewPr>
  <p:notesTextViewPr>
    <p:cViewPr>
      <p:scale>
        <a:sx n="3" d="2"/>
        <a:sy n="3" d="2"/>
      </p:scale>
      <p:origin x="0" y="0"/>
    </p:cViewPr>
  </p:notesTextViewPr>
  <p:sorterViewPr>
    <p:cViewPr>
      <p:scale>
        <a:sx n="100" d="100"/>
        <a:sy n="100" d="100"/>
      </p:scale>
      <p:origin x="0" y="-6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76399-9CA8-430F-979A-18C308D6E557}" type="datetimeFigureOut">
              <a:rPr lang="en-GB" smtClean="0"/>
              <a:pPr/>
              <a:t>04/10/2019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60B32-1376-4AA4-9E63-7DCBCEF5CDB0}" type="slidenum">
              <a:rPr lang="en-GB" smtClean="0"/>
              <a:pPr/>
              <a:t>‹#›</a:t>
            </a:fld>
            <a:endParaRPr lang="en-GB"/>
          </a:p>
        </p:txBody>
      </p:sp>
    </p:spTree>
    <p:extLst>
      <p:ext uri="{BB962C8B-B14F-4D97-AF65-F5344CB8AC3E}">
        <p14:creationId xmlns:p14="http://schemas.microsoft.com/office/powerpoint/2010/main" val="2329344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atin typeface="Century Schoolbook" panose="020406040505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Century Schoolbook" panose="020406040505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5A8811-ED4D-46A8-8B7C-2B13E710000E}" type="datetime1">
              <a:rPr lang="en-GB" smtClean="0"/>
              <a:t>04/10/2019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AE29E-CEF7-4D01-9252-1A41198295E8}" type="slidenum">
              <a:rPr lang="en-US" smtClean="0"/>
              <a:pPr/>
              <a:t>‹#›</a:t>
            </a:fld>
            <a:endParaRPr lang="en-US"/>
          </a:p>
        </p:txBody>
      </p:sp>
    </p:spTree>
    <p:extLst>
      <p:ext uri="{BB962C8B-B14F-4D97-AF65-F5344CB8AC3E}">
        <p14:creationId xmlns:p14="http://schemas.microsoft.com/office/powerpoint/2010/main" val="64927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F7E3EE-D39B-449F-9564-27DB2948A2B8}" type="datetime1">
              <a:rPr lang="en-GB" smtClean="0"/>
              <a:t>04/10/2019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8AE29E-CEF7-4D01-9252-1A41198295E8}" type="slidenum">
              <a:rPr lang="en-US" smtClean="0"/>
              <a:pPr/>
              <a:t>‹#›</a:t>
            </a:fld>
            <a:endParaRPr lang="en-US"/>
          </a:p>
        </p:txBody>
      </p:sp>
    </p:spTree>
    <p:extLst>
      <p:ext uri="{BB962C8B-B14F-4D97-AF65-F5344CB8AC3E}">
        <p14:creationId xmlns:p14="http://schemas.microsoft.com/office/powerpoint/2010/main" val="1656889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noProof="0" dirty="0" smtClean="0"/>
              <a:t>Click to edit Master title style</a:t>
            </a:r>
            <a:endParaRPr lang="en-GB" noProof="0"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smtClean="0"/>
              <a:t>Click to edit Master text styles</a:t>
            </a:r>
          </a:p>
        </p:txBody>
      </p:sp>
      <p:sp>
        <p:nvSpPr>
          <p:cNvPr id="5" name="Date Placeholder 4"/>
          <p:cNvSpPr>
            <a:spLocks noGrp="1"/>
          </p:cNvSpPr>
          <p:nvPr>
            <p:ph type="dt" sz="half" idx="10"/>
          </p:nvPr>
        </p:nvSpPr>
        <p:spPr/>
        <p:txBody>
          <a:bodyPr/>
          <a:lstStyle/>
          <a:p>
            <a:fld id="{9FE38CFF-BF88-49BC-A614-941B77294F2A}" type="datetime1">
              <a:rPr lang="en-GB" noProof="0" smtClean="0"/>
              <a:t>04/10/2019</a:t>
            </a:fld>
            <a:endParaRPr lang="en-GB" noProof="0" dirty="0"/>
          </a:p>
        </p:txBody>
      </p:sp>
      <p:sp>
        <p:nvSpPr>
          <p:cNvPr id="6" name="Footer Placeholder 5"/>
          <p:cNvSpPr>
            <a:spLocks noGrp="1"/>
          </p:cNvSpPr>
          <p:nvPr>
            <p:ph type="ftr" sz="quarter" idx="11"/>
          </p:nvPr>
        </p:nvSpPr>
        <p:spPr/>
        <p:txBody>
          <a:bodyPr/>
          <a:lstStyle/>
          <a:p>
            <a:endParaRPr lang="en-GB" noProof="0" dirty="0"/>
          </a:p>
        </p:txBody>
      </p:sp>
      <p:sp>
        <p:nvSpPr>
          <p:cNvPr id="7" name="Slide Number Placeholder 6"/>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2547195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noProof="0" dirty="0" smtClean="0"/>
              <a:t>Click to edit Master title style</a:t>
            </a:r>
            <a:endParaRPr lang="en-GB" noProof="0"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smtClean="0"/>
              <a:t>Click icon to add picture</a:t>
            </a:r>
            <a:endParaRPr lang="en-GB"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smtClean="0"/>
              <a:t>Click to edit Master text styles</a:t>
            </a:r>
          </a:p>
        </p:txBody>
      </p:sp>
      <p:sp>
        <p:nvSpPr>
          <p:cNvPr id="5" name="Date Placeholder 4"/>
          <p:cNvSpPr>
            <a:spLocks noGrp="1"/>
          </p:cNvSpPr>
          <p:nvPr>
            <p:ph type="dt" sz="half" idx="10"/>
          </p:nvPr>
        </p:nvSpPr>
        <p:spPr/>
        <p:txBody>
          <a:bodyPr/>
          <a:lstStyle/>
          <a:p>
            <a:fld id="{B91A404A-BC9D-4A07-B97F-BC7DB8013FED}" type="datetime1">
              <a:rPr lang="en-GB" noProof="0" smtClean="0"/>
              <a:t>04/10/2019</a:t>
            </a:fld>
            <a:endParaRPr lang="en-GB" noProof="0" dirty="0"/>
          </a:p>
        </p:txBody>
      </p:sp>
      <p:sp>
        <p:nvSpPr>
          <p:cNvPr id="6" name="Footer Placeholder 5"/>
          <p:cNvSpPr>
            <a:spLocks noGrp="1"/>
          </p:cNvSpPr>
          <p:nvPr>
            <p:ph type="ftr" sz="quarter" idx="11"/>
          </p:nvPr>
        </p:nvSpPr>
        <p:spPr/>
        <p:txBody>
          <a:bodyPr/>
          <a:lstStyle/>
          <a:p>
            <a:endParaRPr lang="en-GB" noProof="0" dirty="0"/>
          </a:p>
        </p:txBody>
      </p:sp>
      <p:sp>
        <p:nvSpPr>
          <p:cNvPr id="7" name="Slide Number Placeholder 6"/>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1233531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7DC6ED-B546-4F6B-858E-17674DA8BAE7}" type="datetime1">
              <a:rPr lang="en-GB" smtClean="0"/>
              <a:t>04/10/2019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AE29E-CEF7-4D01-9252-1A41198295E8}" type="slidenum">
              <a:rPr lang="en-US" smtClean="0"/>
              <a:pPr/>
              <a:t>‹#›</a:t>
            </a:fld>
            <a:endParaRPr lang="en-US"/>
          </a:p>
        </p:txBody>
      </p:sp>
    </p:spTree>
    <p:extLst>
      <p:ext uri="{BB962C8B-B14F-4D97-AF65-F5344CB8AC3E}">
        <p14:creationId xmlns:p14="http://schemas.microsoft.com/office/powerpoint/2010/main" val="1198651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6FA59C-DC50-47C2-9667-B1D3E4E5DA48}" type="datetime1">
              <a:rPr lang="en-GB" smtClean="0"/>
              <a:t>04/10/2019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AE29E-CEF7-4D01-9252-1A41198295E8}" type="slidenum">
              <a:rPr lang="en-US" smtClean="0"/>
              <a:pPr/>
              <a:t>‹#›</a:t>
            </a:fld>
            <a:endParaRPr lang="en-US"/>
          </a:p>
        </p:txBody>
      </p:sp>
    </p:spTree>
    <p:extLst>
      <p:ext uri="{BB962C8B-B14F-4D97-AF65-F5344CB8AC3E}">
        <p14:creationId xmlns:p14="http://schemas.microsoft.com/office/powerpoint/2010/main" val="388276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6461" y="365125"/>
            <a:ext cx="8462075" cy="1231200"/>
          </a:xfrm>
        </p:spPr>
        <p:txBody>
          <a:bodyPr>
            <a:normAutofit/>
          </a:bodyPr>
          <a:lstStyle>
            <a:lvl1pPr>
              <a:defRPr sz="3200"/>
            </a:lvl1pPr>
          </a:lstStyle>
          <a:p>
            <a:r>
              <a:rPr lang="en-GB" noProof="0" dirty="0" smtClean="0"/>
              <a:t>Click to edit Master title style</a:t>
            </a:r>
            <a:endParaRPr lang="en-GB" noProof="0" dirty="0"/>
          </a:p>
        </p:txBody>
      </p:sp>
      <p:sp>
        <p:nvSpPr>
          <p:cNvPr id="3" name="Content Placeholder 2"/>
          <p:cNvSpPr>
            <a:spLocks noGrp="1"/>
          </p:cNvSpPr>
          <p:nvPr>
            <p:ph idx="1"/>
          </p:nvPr>
        </p:nvSpPr>
        <p:spPr>
          <a:xfrm>
            <a:off x="356461" y="1666069"/>
            <a:ext cx="8462075" cy="4625316"/>
          </a:xfrm>
        </p:spPr>
        <p:txBody>
          <a:bodyPr>
            <a:noAutofit/>
          </a:bodyPr>
          <a:lstStyle>
            <a:lvl1pPr>
              <a:lnSpc>
                <a:spcPct val="100000"/>
              </a:lnSpc>
              <a:spcBef>
                <a:spcPts val="12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600"/>
            </a:lvl4pPr>
            <a:lvl5pPr marL="1152000">
              <a:lnSpc>
                <a:spcPct val="100000"/>
              </a:lnSpc>
              <a:spcBef>
                <a:spcPts val="600"/>
              </a:spcBef>
              <a:defRPr sz="16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4" name="Date Placeholder 3"/>
          <p:cNvSpPr>
            <a:spLocks noGrp="1"/>
          </p:cNvSpPr>
          <p:nvPr>
            <p:ph type="dt" sz="half" idx="10"/>
          </p:nvPr>
        </p:nvSpPr>
        <p:spPr/>
        <p:txBody>
          <a:bodyPr/>
          <a:lstStyle/>
          <a:p>
            <a:fld id="{03028509-23B8-43BB-BDAB-E2740C2E582F}" type="datetime1">
              <a:rPr lang="en-GB" noProof="0" smtClean="0"/>
              <a:t>04/10/2019</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39900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6461" y="365125"/>
            <a:ext cx="8462075" cy="626767"/>
          </a:xfrm>
        </p:spPr>
        <p:txBody>
          <a:bodyPr>
            <a:normAutofit/>
          </a:bodyPr>
          <a:lstStyle>
            <a:lvl1pPr>
              <a:defRPr sz="3200"/>
            </a:lvl1pPr>
          </a:lstStyle>
          <a:p>
            <a:r>
              <a:rPr lang="en-GB" noProof="0" dirty="0" smtClean="0"/>
              <a:t>Click to edit Master title style</a:t>
            </a:r>
            <a:endParaRPr lang="en-GB" noProof="0" dirty="0"/>
          </a:p>
        </p:txBody>
      </p:sp>
      <p:sp>
        <p:nvSpPr>
          <p:cNvPr id="3" name="Content Placeholder 2"/>
          <p:cNvSpPr>
            <a:spLocks noGrp="1"/>
          </p:cNvSpPr>
          <p:nvPr>
            <p:ph idx="1"/>
          </p:nvPr>
        </p:nvSpPr>
        <p:spPr>
          <a:xfrm>
            <a:off x="356461" y="1625601"/>
            <a:ext cx="8462075" cy="4668594"/>
          </a:xfrm>
        </p:spPr>
        <p:txBody>
          <a:bodyPr>
            <a:noAutofit/>
          </a:bodyPr>
          <a:lstStyle>
            <a:lvl1pPr>
              <a:lnSpc>
                <a:spcPct val="100000"/>
              </a:lnSpc>
              <a:spcBef>
                <a:spcPts val="12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600"/>
            </a:lvl4pPr>
            <a:lvl5pPr marL="1152000">
              <a:lnSpc>
                <a:spcPct val="100000"/>
              </a:lnSpc>
              <a:spcBef>
                <a:spcPts val="600"/>
              </a:spcBef>
              <a:defRPr sz="16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4" name="Date Placeholder 3"/>
          <p:cNvSpPr>
            <a:spLocks noGrp="1"/>
          </p:cNvSpPr>
          <p:nvPr>
            <p:ph type="dt" sz="half" idx="10"/>
          </p:nvPr>
        </p:nvSpPr>
        <p:spPr/>
        <p:txBody>
          <a:bodyPr/>
          <a:lstStyle/>
          <a:p>
            <a:fld id="{C1514B65-F2FB-40AC-A987-F7AD78233D92}" type="datetime1">
              <a:rPr lang="en-GB" noProof="0" smtClean="0"/>
              <a:t>04/10/2019</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FB8AE29E-CEF7-4D01-9252-1A41198295E8}" type="slidenum">
              <a:rPr lang="en-GB" noProof="0" smtClean="0"/>
              <a:pPr/>
              <a:t>‹#›</a:t>
            </a:fld>
            <a:endParaRPr lang="en-GB" noProof="0" dirty="0"/>
          </a:p>
        </p:txBody>
      </p:sp>
      <p:sp>
        <p:nvSpPr>
          <p:cNvPr id="10" name="Text Placeholder 9"/>
          <p:cNvSpPr>
            <a:spLocks noGrp="1"/>
          </p:cNvSpPr>
          <p:nvPr>
            <p:ph type="body" sz="quarter" idx="13" hasCustomPrompt="1"/>
          </p:nvPr>
        </p:nvSpPr>
        <p:spPr>
          <a:xfrm>
            <a:off x="357188" y="992188"/>
            <a:ext cx="8461375" cy="560387"/>
          </a:xfrm>
        </p:spPr>
        <p:txBody>
          <a:bodyPr anchor="ctr" anchorCtr="0">
            <a:normAutofit/>
          </a:bodyPr>
          <a:lstStyle>
            <a:lvl1pPr marL="0" indent="0">
              <a:lnSpc>
                <a:spcPct val="100000"/>
              </a:lnSpc>
              <a:spcBef>
                <a:spcPts val="1200"/>
              </a:spcBef>
              <a:buFontTx/>
              <a:buNone/>
              <a:defRPr sz="2800" b="0" i="1" baseline="0"/>
            </a:lvl1pPr>
          </a:lstStyle>
          <a:p>
            <a:pPr lvl="0"/>
            <a:r>
              <a:rPr lang="en-US" dirty="0" smtClean="0"/>
              <a:t>Click to edit Master subtitle style</a:t>
            </a:r>
          </a:p>
        </p:txBody>
      </p:sp>
    </p:spTree>
    <p:extLst>
      <p:ext uri="{BB962C8B-B14F-4D97-AF65-F5344CB8AC3E}">
        <p14:creationId xmlns:p14="http://schemas.microsoft.com/office/powerpoint/2010/main" val="4061344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4" name="Date Placeholder 3"/>
          <p:cNvSpPr>
            <a:spLocks noGrp="1"/>
          </p:cNvSpPr>
          <p:nvPr>
            <p:ph type="dt" sz="half" idx="10"/>
          </p:nvPr>
        </p:nvSpPr>
        <p:spPr/>
        <p:txBody>
          <a:bodyPr/>
          <a:lstStyle/>
          <a:p>
            <a:fld id="{6B2D149A-C1BD-4E22-AEF4-E403D3EF5EDA}" type="datetime1">
              <a:rPr lang="en-GB" noProof="0" smtClean="0"/>
              <a:t>04/10/2019</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3907137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GB" noProof="0" dirty="0" smtClean="0"/>
              <a:t>Click to edit Master title style</a:t>
            </a:r>
            <a:endParaRPr lang="en-GB" noProof="0" dirty="0"/>
          </a:p>
        </p:txBody>
      </p:sp>
      <p:sp>
        <p:nvSpPr>
          <p:cNvPr id="3" name="Content Placeholder 2"/>
          <p:cNvSpPr>
            <a:spLocks noGrp="1"/>
          </p:cNvSpPr>
          <p:nvPr>
            <p:ph sz="half" idx="1"/>
          </p:nvPr>
        </p:nvSpPr>
        <p:spPr>
          <a:xfrm>
            <a:off x="356461" y="1539631"/>
            <a:ext cx="4158389" cy="4751754"/>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4" name="Content Placeholder 3"/>
          <p:cNvSpPr>
            <a:spLocks noGrp="1"/>
          </p:cNvSpPr>
          <p:nvPr>
            <p:ph sz="half" idx="2"/>
          </p:nvPr>
        </p:nvSpPr>
        <p:spPr>
          <a:xfrm>
            <a:off x="4629150" y="1537303"/>
            <a:ext cx="4189386" cy="4754081"/>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Date Placeholder 4"/>
          <p:cNvSpPr>
            <a:spLocks noGrp="1"/>
          </p:cNvSpPr>
          <p:nvPr>
            <p:ph type="dt" sz="half" idx="10"/>
          </p:nvPr>
        </p:nvSpPr>
        <p:spPr/>
        <p:txBody>
          <a:bodyPr/>
          <a:lstStyle/>
          <a:p>
            <a:fld id="{CFD3C22D-7267-4DC0-9371-1C07CF209D0E}" type="datetime1">
              <a:rPr lang="en-GB" noProof="0" smtClean="0"/>
              <a:t>04/10/2019</a:t>
            </a:fld>
            <a:endParaRPr lang="en-GB" noProof="0" dirty="0"/>
          </a:p>
        </p:txBody>
      </p:sp>
      <p:sp>
        <p:nvSpPr>
          <p:cNvPr id="6" name="Footer Placeholder 5"/>
          <p:cNvSpPr>
            <a:spLocks noGrp="1"/>
          </p:cNvSpPr>
          <p:nvPr>
            <p:ph type="ftr" sz="quarter" idx="11"/>
          </p:nvPr>
        </p:nvSpPr>
        <p:spPr/>
        <p:txBody>
          <a:bodyPr/>
          <a:lstStyle/>
          <a:p>
            <a:endParaRPr lang="en-GB" noProof="0" dirty="0"/>
          </a:p>
        </p:txBody>
      </p:sp>
      <p:sp>
        <p:nvSpPr>
          <p:cNvPr id="7" name="Slide Number Placeholder 6"/>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2849462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6460" y="365126"/>
            <a:ext cx="8462075" cy="1325563"/>
          </a:xfrm>
        </p:spPr>
        <p:txBody>
          <a:bodyPr>
            <a:normAutofit/>
          </a:bodyPr>
          <a:lstStyle>
            <a:lvl1pPr>
              <a:defRPr sz="3200"/>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a:xfrm>
            <a:off x="356460" y="1690689"/>
            <a:ext cx="4141722" cy="814386"/>
          </a:xfrm>
        </p:spPr>
        <p:txBody>
          <a:bodyPr anchor="ctr" anchorCtr="0"/>
          <a:lstStyle>
            <a:lvl1pPr marL="0" indent="0">
              <a:lnSpc>
                <a:spcPct val="100000"/>
              </a:lnSpc>
              <a:spcBef>
                <a:spcPts val="120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text styles</a:t>
            </a:r>
          </a:p>
        </p:txBody>
      </p:sp>
      <p:sp>
        <p:nvSpPr>
          <p:cNvPr id="4" name="Content Placeholder 3"/>
          <p:cNvSpPr>
            <a:spLocks noGrp="1"/>
          </p:cNvSpPr>
          <p:nvPr>
            <p:ph sz="half" idx="2"/>
          </p:nvPr>
        </p:nvSpPr>
        <p:spPr>
          <a:xfrm>
            <a:off x="356460" y="2505075"/>
            <a:ext cx="4141722" cy="3786310"/>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4"/>
          <p:cNvSpPr>
            <a:spLocks noGrp="1"/>
          </p:cNvSpPr>
          <p:nvPr>
            <p:ph type="body" sz="quarter" idx="3"/>
          </p:nvPr>
        </p:nvSpPr>
        <p:spPr>
          <a:xfrm>
            <a:off x="4629150" y="1690689"/>
            <a:ext cx="4189385" cy="814386"/>
          </a:xfrm>
        </p:spPr>
        <p:txBody>
          <a:bodyPr anchor="ctr" anchorCtr="0"/>
          <a:lstStyle>
            <a:lvl1pPr marL="0" indent="0">
              <a:lnSpc>
                <a:spcPct val="100000"/>
              </a:lnSpc>
              <a:spcBef>
                <a:spcPts val="120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text styles</a:t>
            </a:r>
          </a:p>
        </p:txBody>
      </p:sp>
      <p:sp>
        <p:nvSpPr>
          <p:cNvPr id="6" name="Content Placeholder 5"/>
          <p:cNvSpPr>
            <a:spLocks noGrp="1"/>
          </p:cNvSpPr>
          <p:nvPr>
            <p:ph sz="quarter" idx="4"/>
          </p:nvPr>
        </p:nvSpPr>
        <p:spPr>
          <a:xfrm>
            <a:off x="4629150" y="2505075"/>
            <a:ext cx="4189385" cy="3786310"/>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Date Placeholder 6"/>
          <p:cNvSpPr>
            <a:spLocks noGrp="1"/>
          </p:cNvSpPr>
          <p:nvPr>
            <p:ph type="dt" sz="half" idx="10"/>
          </p:nvPr>
        </p:nvSpPr>
        <p:spPr/>
        <p:txBody>
          <a:bodyPr/>
          <a:lstStyle/>
          <a:p>
            <a:fld id="{942E5BD7-FCFF-458B-B725-AF28B021CD8E}" type="datetime1">
              <a:rPr lang="en-GB" noProof="0" smtClean="0"/>
              <a:t>04/10/2019</a:t>
            </a:fld>
            <a:endParaRPr lang="en-GB" noProof="0" dirty="0"/>
          </a:p>
        </p:txBody>
      </p:sp>
      <p:sp>
        <p:nvSpPr>
          <p:cNvPr id="8" name="Footer Placeholder 7"/>
          <p:cNvSpPr>
            <a:spLocks noGrp="1"/>
          </p:cNvSpPr>
          <p:nvPr>
            <p:ph type="ftr" sz="quarter" idx="11"/>
          </p:nvPr>
        </p:nvSpPr>
        <p:spPr/>
        <p:txBody>
          <a:bodyPr/>
          <a:lstStyle/>
          <a:p>
            <a:endParaRPr lang="en-GB" noProof="0" dirty="0"/>
          </a:p>
        </p:txBody>
      </p:sp>
      <p:sp>
        <p:nvSpPr>
          <p:cNvPr id="9" name="Slide Number Placeholder 8"/>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3678937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ubtitle +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068045B-4AAA-4037-9F9D-735D9D20229C}" type="datetime1">
              <a:rPr lang="en-GB" noProof="0" smtClean="0"/>
              <a:t>04/10/2019</a:t>
            </a:fld>
            <a:endParaRPr lang="en-GB" noProof="0" dirty="0"/>
          </a:p>
        </p:txBody>
      </p:sp>
      <p:sp>
        <p:nvSpPr>
          <p:cNvPr id="8" name="Footer Placeholder 7"/>
          <p:cNvSpPr>
            <a:spLocks noGrp="1"/>
          </p:cNvSpPr>
          <p:nvPr>
            <p:ph type="ftr" sz="quarter" idx="11"/>
          </p:nvPr>
        </p:nvSpPr>
        <p:spPr/>
        <p:txBody>
          <a:bodyPr/>
          <a:lstStyle/>
          <a:p>
            <a:endParaRPr lang="en-GB" noProof="0" dirty="0"/>
          </a:p>
        </p:txBody>
      </p:sp>
      <p:sp>
        <p:nvSpPr>
          <p:cNvPr id="9" name="Slide Number Placeholder 8"/>
          <p:cNvSpPr>
            <a:spLocks noGrp="1"/>
          </p:cNvSpPr>
          <p:nvPr>
            <p:ph type="sldNum" sz="quarter" idx="12"/>
          </p:nvPr>
        </p:nvSpPr>
        <p:spPr/>
        <p:txBody>
          <a:bodyPr/>
          <a:lstStyle/>
          <a:p>
            <a:fld id="{FB8AE29E-CEF7-4D01-9252-1A41198295E8}" type="slidenum">
              <a:rPr lang="en-GB" noProof="0" smtClean="0"/>
              <a:pPr/>
              <a:t>‹#›</a:t>
            </a:fld>
            <a:endParaRPr lang="en-GB" noProof="0" dirty="0"/>
          </a:p>
        </p:txBody>
      </p:sp>
      <p:sp>
        <p:nvSpPr>
          <p:cNvPr id="10" name="Title 1"/>
          <p:cNvSpPr>
            <a:spLocks noGrp="1"/>
          </p:cNvSpPr>
          <p:nvPr>
            <p:ph type="title"/>
          </p:nvPr>
        </p:nvSpPr>
        <p:spPr>
          <a:xfrm>
            <a:off x="356461" y="365125"/>
            <a:ext cx="8462075" cy="626767"/>
          </a:xfrm>
        </p:spPr>
        <p:txBody>
          <a:bodyPr>
            <a:normAutofit/>
          </a:bodyPr>
          <a:lstStyle>
            <a:lvl1pPr>
              <a:lnSpc>
                <a:spcPct val="100000"/>
              </a:lnSpc>
              <a:defRPr sz="3200"/>
            </a:lvl1pPr>
          </a:lstStyle>
          <a:p>
            <a:r>
              <a:rPr lang="en-GB" noProof="0" dirty="0" smtClean="0"/>
              <a:t>Click to edit Master title style</a:t>
            </a:r>
            <a:endParaRPr lang="en-GB" noProof="0" dirty="0"/>
          </a:p>
        </p:txBody>
      </p:sp>
      <p:sp>
        <p:nvSpPr>
          <p:cNvPr id="11" name="Text Placeholder 9"/>
          <p:cNvSpPr>
            <a:spLocks noGrp="1"/>
          </p:cNvSpPr>
          <p:nvPr>
            <p:ph type="body" sz="quarter" idx="13" hasCustomPrompt="1"/>
          </p:nvPr>
        </p:nvSpPr>
        <p:spPr>
          <a:xfrm>
            <a:off x="357188" y="992188"/>
            <a:ext cx="8461375" cy="560387"/>
          </a:xfrm>
        </p:spPr>
        <p:txBody>
          <a:bodyPr anchor="ctr" anchorCtr="0">
            <a:normAutofit/>
          </a:bodyPr>
          <a:lstStyle>
            <a:lvl1pPr marL="0" indent="0">
              <a:lnSpc>
                <a:spcPct val="100000"/>
              </a:lnSpc>
              <a:spcBef>
                <a:spcPts val="1200"/>
              </a:spcBef>
              <a:buFontTx/>
              <a:buNone/>
              <a:defRPr sz="2800" b="0" i="1" baseline="0"/>
            </a:lvl1pPr>
          </a:lstStyle>
          <a:p>
            <a:pPr lvl="0"/>
            <a:r>
              <a:rPr lang="en-US" dirty="0" smtClean="0"/>
              <a:t>Click to edit Master subtitle style</a:t>
            </a:r>
          </a:p>
        </p:txBody>
      </p:sp>
      <p:sp>
        <p:nvSpPr>
          <p:cNvPr id="12" name="Text Placeholder 2"/>
          <p:cNvSpPr>
            <a:spLocks noGrp="1"/>
          </p:cNvSpPr>
          <p:nvPr>
            <p:ph type="body" idx="1"/>
          </p:nvPr>
        </p:nvSpPr>
        <p:spPr>
          <a:xfrm>
            <a:off x="356460" y="1690689"/>
            <a:ext cx="4141722" cy="814386"/>
          </a:xfrm>
        </p:spPr>
        <p:txBody>
          <a:bodyPr anchor="ctr" anchorCtr="0"/>
          <a:lstStyle>
            <a:lvl1pPr marL="0" indent="0">
              <a:lnSpc>
                <a:spcPct val="100000"/>
              </a:lnSpc>
              <a:spcBef>
                <a:spcPts val="120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text styles</a:t>
            </a:r>
          </a:p>
        </p:txBody>
      </p:sp>
      <p:sp>
        <p:nvSpPr>
          <p:cNvPr id="13" name="Content Placeholder 3"/>
          <p:cNvSpPr>
            <a:spLocks noGrp="1"/>
          </p:cNvSpPr>
          <p:nvPr>
            <p:ph sz="half" idx="2"/>
          </p:nvPr>
        </p:nvSpPr>
        <p:spPr>
          <a:xfrm>
            <a:off x="356460" y="2505075"/>
            <a:ext cx="4141722" cy="3786310"/>
          </a:xfrm>
        </p:spPr>
        <p:txBody>
          <a:bodyPr>
            <a:normAutofit/>
          </a:bodyPr>
          <a:lstStyle>
            <a:lvl1pPr>
              <a:lnSpc>
                <a:spcPct val="100000"/>
              </a:lnSpc>
              <a:spcBef>
                <a:spcPts val="12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Text Placeholder 4"/>
          <p:cNvSpPr>
            <a:spLocks noGrp="1"/>
          </p:cNvSpPr>
          <p:nvPr>
            <p:ph type="body" sz="quarter" idx="3"/>
          </p:nvPr>
        </p:nvSpPr>
        <p:spPr>
          <a:xfrm>
            <a:off x="4629150" y="1690689"/>
            <a:ext cx="4189385" cy="814386"/>
          </a:xfrm>
        </p:spPr>
        <p:txBody>
          <a:bodyPr anchor="b"/>
          <a:lstStyle>
            <a:lvl1pPr marL="0" indent="0">
              <a:lnSpc>
                <a:spcPct val="100000"/>
              </a:lnSpc>
              <a:spcBef>
                <a:spcPts val="120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text styles</a:t>
            </a:r>
          </a:p>
        </p:txBody>
      </p:sp>
      <p:sp>
        <p:nvSpPr>
          <p:cNvPr id="15" name="Content Placeholder 5"/>
          <p:cNvSpPr>
            <a:spLocks noGrp="1"/>
          </p:cNvSpPr>
          <p:nvPr>
            <p:ph sz="quarter" idx="4"/>
          </p:nvPr>
        </p:nvSpPr>
        <p:spPr>
          <a:xfrm>
            <a:off x="4629150" y="2505075"/>
            <a:ext cx="4189385" cy="3786310"/>
          </a:xfrm>
        </p:spPr>
        <p:txBody>
          <a:bodyPr>
            <a:normAutofit/>
          </a:bodyPr>
          <a:lstStyle>
            <a:lvl1pPr>
              <a:lnSpc>
                <a:spcPct val="100000"/>
              </a:lnSpc>
              <a:spcBef>
                <a:spcPts val="600"/>
              </a:spcBef>
              <a:defRPr sz="2000"/>
            </a:lvl1pPr>
            <a:lvl2pPr marL="460800">
              <a:lnSpc>
                <a:spcPct val="100000"/>
              </a:lnSpc>
              <a:spcBef>
                <a:spcPts val="600"/>
              </a:spcBef>
              <a:defRPr sz="1800"/>
            </a:lvl2pPr>
            <a:lvl3pPr marL="691200">
              <a:lnSpc>
                <a:spcPct val="100000"/>
              </a:lnSpc>
              <a:spcBef>
                <a:spcPts val="600"/>
              </a:spcBef>
              <a:defRPr sz="1600"/>
            </a:lvl3pPr>
            <a:lvl4pPr marL="921600">
              <a:lnSpc>
                <a:spcPct val="100000"/>
              </a:lnSpc>
              <a:spcBef>
                <a:spcPts val="600"/>
              </a:spcBef>
              <a:defRPr sz="1400"/>
            </a:lvl4pPr>
            <a:lvl5pPr marL="1152000">
              <a:lnSpc>
                <a:spcPct val="100000"/>
              </a:lnSpc>
              <a:spcBef>
                <a:spcPts val="600"/>
              </a:spcBef>
              <a:defRPr sz="14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2832787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GB" noProof="0" dirty="0" smtClean="0"/>
              <a:t>Click to edit Master title style</a:t>
            </a:r>
            <a:endParaRPr lang="en-GB" noProof="0" dirty="0"/>
          </a:p>
        </p:txBody>
      </p:sp>
      <p:sp>
        <p:nvSpPr>
          <p:cNvPr id="3" name="Date Placeholder 2"/>
          <p:cNvSpPr>
            <a:spLocks noGrp="1"/>
          </p:cNvSpPr>
          <p:nvPr>
            <p:ph type="dt" sz="half" idx="10"/>
          </p:nvPr>
        </p:nvSpPr>
        <p:spPr/>
        <p:txBody>
          <a:bodyPr/>
          <a:lstStyle/>
          <a:p>
            <a:fld id="{F6531B94-DDD4-40D3-92AB-F5C46A52B8B3}" type="datetime1">
              <a:rPr lang="en-GB" noProof="0" smtClean="0"/>
              <a:t>04/10/2019</a:t>
            </a:fld>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a:t>
            </a:fld>
            <a:endParaRPr lang="en-GB" noProof="0" dirty="0"/>
          </a:p>
        </p:txBody>
      </p:sp>
    </p:spTree>
    <p:extLst>
      <p:ext uri="{BB962C8B-B14F-4D97-AF65-F5344CB8AC3E}">
        <p14:creationId xmlns:p14="http://schemas.microsoft.com/office/powerpoint/2010/main" val="4130171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61782EB-3CD0-4B56-A612-660872686349}" type="datetime1">
              <a:rPr lang="en-GB" smtClean="0"/>
              <a:t>04/10/2019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B8AE29E-CEF7-4D01-9252-1A41198295E8}" type="slidenum">
              <a:rPr lang="en-US" smtClean="0"/>
              <a:pPr/>
              <a:t>‹#›</a:t>
            </a:fld>
            <a:endParaRPr lang="en-US"/>
          </a:p>
        </p:txBody>
      </p:sp>
      <p:sp>
        <p:nvSpPr>
          <p:cNvPr id="6" name="Title 1"/>
          <p:cNvSpPr>
            <a:spLocks noGrp="1"/>
          </p:cNvSpPr>
          <p:nvPr>
            <p:ph type="title"/>
          </p:nvPr>
        </p:nvSpPr>
        <p:spPr>
          <a:xfrm>
            <a:off x="356461" y="365125"/>
            <a:ext cx="8462075" cy="626767"/>
          </a:xfrm>
        </p:spPr>
        <p:txBody>
          <a:bodyPr>
            <a:normAutofit/>
          </a:bodyPr>
          <a:lstStyle>
            <a:lvl1pPr>
              <a:defRPr sz="3200"/>
            </a:lvl1pPr>
          </a:lstStyle>
          <a:p>
            <a:r>
              <a:rPr lang="en-GB" noProof="0" dirty="0" smtClean="0"/>
              <a:t>Click to edit Master title style</a:t>
            </a:r>
            <a:endParaRPr lang="en-GB" noProof="0" dirty="0"/>
          </a:p>
        </p:txBody>
      </p:sp>
      <p:sp>
        <p:nvSpPr>
          <p:cNvPr id="7" name="Text Placeholder 9"/>
          <p:cNvSpPr>
            <a:spLocks noGrp="1"/>
          </p:cNvSpPr>
          <p:nvPr>
            <p:ph type="body" sz="quarter" idx="13" hasCustomPrompt="1"/>
          </p:nvPr>
        </p:nvSpPr>
        <p:spPr>
          <a:xfrm>
            <a:off x="357188" y="992188"/>
            <a:ext cx="8461375" cy="560387"/>
          </a:xfrm>
        </p:spPr>
        <p:txBody>
          <a:bodyPr anchor="ctr" anchorCtr="0">
            <a:normAutofit/>
          </a:bodyPr>
          <a:lstStyle>
            <a:lvl1pPr marL="0" indent="0">
              <a:lnSpc>
                <a:spcPct val="100000"/>
              </a:lnSpc>
              <a:spcBef>
                <a:spcPts val="1200"/>
              </a:spcBef>
              <a:buFontTx/>
              <a:buNone/>
              <a:defRPr sz="2800" b="0" i="1" baseline="0"/>
            </a:lvl1pPr>
          </a:lstStyle>
          <a:p>
            <a:pPr lvl="0"/>
            <a:r>
              <a:rPr lang="en-US" dirty="0" smtClean="0"/>
              <a:t>Click to edit Master subtitle style</a:t>
            </a:r>
          </a:p>
        </p:txBody>
      </p:sp>
    </p:spTree>
    <p:extLst>
      <p:ext uri="{BB962C8B-B14F-4D97-AF65-F5344CB8AC3E}">
        <p14:creationId xmlns:p14="http://schemas.microsoft.com/office/powerpoint/2010/main" val="1412402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461" y="365125"/>
            <a:ext cx="8462075" cy="1107213"/>
          </a:xfrm>
          <a:prstGeom prst="rect">
            <a:avLst/>
          </a:prstGeom>
        </p:spPr>
        <p:txBody>
          <a:bodyPr vert="horz" lIns="91440" tIns="45720" rIns="91440" bIns="45720" rtlCol="0" anchor="ctr">
            <a:normAutofit/>
          </a:bodyPr>
          <a:lstStyle/>
          <a:p>
            <a:r>
              <a:rPr lang="en-GB" noProof="0" dirty="0" smtClean="0"/>
              <a:t>Click to edit Master title style</a:t>
            </a:r>
            <a:endParaRPr lang="en-GB" noProof="0" dirty="0"/>
          </a:p>
        </p:txBody>
      </p:sp>
      <p:sp>
        <p:nvSpPr>
          <p:cNvPr id="3" name="Text Placeholder 2"/>
          <p:cNvSpPr>
            <a:spLocks noGrp="1"/>
          </p:cNvSpPr>
          <p:nvPr>
            <p:ph type="body" idx="1"/>
          </p:nvPr>
        </p:nvSpPr>
        <p:spPr>
          <a:xfrm>
            <a:off x="356461" y="1557580"/>
            <a:ext cx="8462075" cy="4619383"/>
          </a:xfrm>
          <a:prstGeom prst="rect">
            <a:avLst/>
          </a:prstGeom>
        </p:spPr>
        <p:txBody>
          <a:bodyPr vert="horz" lIns="91440" tIns="45720" rIns="91440" bIns="45720" rtlCol="0">
            <a:norm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4" name="Date Placeholder 3"/>
          <p:cNvSpPr>
            <a:spLocks noGrp="1"/>
          </p:cNvSpPr>
          <p:nvPr>
            <p:ph type="dt" sz="half" idx="2"/>
          </p:nvPr>
        </p:nvSpPr>
        <p:spPr>
          <a:xfrm>
            <a:off x="356461"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222CBD-1E09-4DBD-8EF1-32AC10372254}" type="datetime1">
              <a:rPr lang="en-GB" smtClean="0"/>
              <a:t>04/10/2019</a:t>
            </a:fld>
            <a:endParaRPr lang="en-US"/>
          </a:p>
        </p:txBody>
      </p:sp>
      <p:sp>
        <p:nvSpPr>
          <p:cNvPr id="5" name="Footer Placeholder 4"/>
          <p:cNvSpPr>
            <a:spLocks noGrp="1"/>
          </p:cNvSpPr>
          <p:nvPr>
            <p:ph type="ftr" sz="quarter" idx="3"/>
          </p:nvPr>
        </p:nvSpPr>
        <p:spPr>
          <a:xfrm>
            <a:off x="2611464" y="6356351"/>
            <a:ext cx="395206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61136" y="635064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AE29E-CEF7-4D01-9252-1A41198295E8}" type="slidenum">
              <a:rPr lang="en-US" smtClean="0"/>
              <a:pPr/>
              <a:t>‹#›</a:t>
            </a:fld>
            <a:endParaRPr lang="en-US"/>
          </a:p>
        </p:txBody>
      </p:sp>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72450" y="6039"/>
            <a:ext cx="971550" cy="547688"/>
          </a:xfrm>
          <a:prstGeom prst="rect">
            <a:avLst/>
          </a:prstGeom>
        </p:spPr>
      </p:pic>
    </p:spTree>
    <p:extLst>
      <p:ext uri="{BB962C8B-B14F-4D97-AF65-F5344CB8AC3E}">
        <p14:creationId xmlns:p14="http://schemas.microsoft.com/office/powerpoint/2010/main" val="1874657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73" r:id="rId7"/>
    <p:sldLayoutId id="2147483666" r:id="rId8"/>
    <p:sldLayoutId id="2147483675" r:id="rId9"/>
    <p:sldLayoutId id="2147483667" r:id="rId10"/>
    <p:sldLayoutId id="2147483668" r:id="rId11"/>
    <p:sldLayoutId id="2147483669" r:id="rId12"/>
    <p:sldLayoutId id="2147483670" r:id="rId13"/>
    <p:sldLayoutId id="2147483671" r:id="rId14"/>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9.emf"/><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0.xml"/><Relationship Id="rId4" Type="http://schemas.openxmlformats.org/officeDocument/2006/relationships/image" Target="../media/image43.emf"/></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emf"/></Relationships>
</file>

<file path=ppt/slides/_rels/slide6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6.emf"/></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2.emf"/></Relationships>
</file>

<file path=ppt/slides/_rels/slide7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10.xml"/><Relationship Id="rId4" Type="http://schemas.openxmlformats.org/officeDocument/2006/relationships/image" Target="../media/image65.emf"/></Relationships>
</file>

<file path=ppt/slides/_rels/slide7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7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10.xml"/><Relationship Id="rId4" Type="http://schemas.openxmlformats.org/officeDocument/2006/relationships/image" Target="../media/image71.emf"/></Relationships>
</file>

<file path=ppt/slides/_rels/slide7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emf"/></Relationships>
</file>

<file path=ppt/slides/_rels/slide7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0.xml"/><Relationship Id="rId4" Type="http://schemas.openxmlformats.org/officeDocument/2006/relationships/image" Target="../media/image77.emf"/></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r>
              <a:rPr lang="en-GB" sz="3200" dirty="0" smtClean="0"/>
              <a:t>Lecture 03</a:t>
            </a:r>
            <a:br>
              <a:rPr lang="en-GB" sz="3200" dirty="0" smtClean="0"/>
            </a:br>
            <a:r>
              <a:rPr lang="en-GB" dirty="0" smtClean="0"/>
              <a:t/>
            </a:r>
            <a:br>
              <a:rPr lang="en-GB" dirty="0" smtClean="0"/>
            </a:br>
            <a:r>
              <a:rPr lang="en-GB" dirty="0" smtClean="0"/>
              <a:t>Distributions and patterns</a:t>
            </a:r>
            <a:endParaRPr lang="en-GB" dirty="0"/>
          </a:p>
        </p:txBody>
      </p:sp>
      <p:sp>
        <p:nvSpPr>
          <p:cNvPr id="3" name="Subtitle 2"/>
          <p:cNvSpPr>
            <a:spLocks noGrp="1"/>
          </p:cNvSpPr>
          <p:nvPr>
            <p:ph type="subTitle" idx="1"/>
          </p:nvPr>
        </p:nvSpPr>
        <p:spPr/>
        <p:txBody>
          <a:bodyPr/>
          <a:lstStyle/>
          <a:p>
            <a:r>
              <a:rPr lang="en-GB" dirty="0" smtClean="0"/>
              <a:t>given by</a:t>
            </a:r>
          </a:p>
          <a:p>
            <a:r>
              <a:rPr lang="en-GB" dirty="0"/>
              <a:t>p</a:t>
            </a:r>
            <a:r>
              <a:rPr lang="en-GB" dirty="0" smtClean="0"/>
              <a:t>rof. Gennady </a:t>
            </a:r>
            <a:r>
              <a:rPr lang="en-GB" dirty="0" err="1" smtClean="0"/>
              <a:t>Andrienko</a:t>
            </a:r>
            <a:r>
              <a:rPr lang="en-GB" dirty="0" smtClean="0"/>
              <a:t> and </a:t>
            </a:r>
          </a:p>
          <a:p>
            <a:r>
              <a:rPr lang="en-GB" dirty="0" smtClean="0"/>
              <a:t>prof. Natalia </a:t>
            </a:r>
            <a:r>
              <a:rPr lang="en-GB" dirty="0" err="1" smtClean="0"/>
              <a:t>Andrienko</a:t>
            </a:r>
            <a:r>
              <a:rPr lang="en-GB" dirty="0" smtClean="0"/>
              <a:t> </a:t>
            </a:r>
            <a:endParaRPr lang="en-GB" dirty="0"/>
          </a:p>
        </p:txBody>
      </p:sp>
      <p:sp>
        <p:nvSpPr>
          <p:cNvPr id="6" name="TextBox 5"/>
          <p:cNvSpPr txBox="1"/>
          <p:nvPr/>
        </p:nvSpPr>
        <p:spPr>
          <a:xfrm>
            <a:off x="685800" y="383828"/>
            <a:ext cx="5189241" cy="461665"/>
          </a:xfrm>
          <a:prstGeom prst="rect">
            <a:avLst/>
          </a:prstGeom>
          <a:noFill/>
        </p:spPr>
        <p:txBody>
          <a:bodyPr wrap="none" rtlCol="0">
            <a:spAutoFit/>
          </a:bodyPr>
          <a:lstStyle/>
          <a:p>
            <a:r>
              <a:rPr lang="en-GB" sz="2400" dirty="0" smtClean="0">
                <a:solidFill>
                  <a:schemeClr val="accent1">
                    <a:lumMod val="50000"/>
                  </a:schemeClr>
                </a:solidFill>
              </a:rPr>
              <a:t>Module INM433 – Visual Analytics</a:t>
            </a:r>
            <a:endParaRPr lang="en-GB" sz="2400" dirty="0">
              <a:solidFill>
                <a:schemeClr val="accent1">
                  <a:lumMod val="50000"/>
                </a:schemeClr>
              </a:solidFill>
            </a:endParaRPr>
          </a:p>
        </p:txBody>
      </p:sp>
      <p:sp>
        <p:nvSpPr>
          <p:cNvPr id="5" name="Slide Number Placeholder 4"/>
          <p:cNvSpPr>
            <a:spLocks noGrp="1"/>
          </p:cNvSpPr>
          <p:nvPr>
            <p:ph type="sldNum" sz="quarter" idx="12"/>
          </p:nvPr>
        </p:nvSpPr>
        <p:spPr/>
        <p:txBody>
          <a:bodyPr/>
          <a:lstStyle/>
          <a:p>
            <a:fld id="{FB8AE29E-CEF7-4D01-9252-1A41198295E8}" type="slidenum">
              <a:rPr lang="en-US" smtClean="0"/>
              <a:pPr/>
              <a:t>1</a:t>
            </a:fld>
            <a:endParaRPr lang="en-US"/>
          </a:p>
        </p:txBody>
      </p:sp>
    </p:spTree>
    <p:extLst>
      <p:ext uri="{BB962C8B-B14F-4D97-AF65-F5344CB8AC3E}">
        <p14:creationId xmlns:p14="http://schemas.microsoft.com/office/powerpoint/2010/main" val="284885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Spatial distribution of the disease-related tweets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69" y="1255710"/>
            <a:ext cx="4794125" cy="24435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553" y="3935723"/>
            <a:ext cx="6415983" cy="2414924"/>
          </a:xfrm>
          <a:prstGeom prst="rect">
            <a:avLst/>
          </a:prstGeom>
        </p:spPr>
      </p:pic>
      <p:grpSp>
        <p:nvGrpSpPr>
          <p:cNvPr id="13" name="Group 12"/>
          <p:cNvGrpSpPr/>
          <p:nvPr/>
        </p:nvGrpSpPr>
        <p:grpSpPr>
          <a:xfrm>
            <a:off x="5569304" y="1855937"/>
            <a:ext cx="3249232" cy="2031325"/>
            <a:chOff x="5423054" y="1864274"/>
            <a:chExt cx="3249232" cy="2031325"/>
          </a:xfrm>
        </p:grpSpPr>
        <p:sp>
          <p:nvSpPr>
            <p:cNvPr id="9" name="TextBox 8"/>
            <p:cNvSpPr txBox="1"/>
            <p:nvPr/>
          </p:nvSpPr>
          <p:spPr>
            <a:xfrm>
              <a:off x="5423054" y="1864274"/>
              <a:ext cx="3249232" cy="2031325"/>
            </a:xfrm>
            <a:prstGeom prst="rect">
              <a:avLst/>
            </a:prstGeom>
            <a:noFill/>
            <a:ln>
              <a:noFill/>
            </a:ln>
          </p:spPr>
          <p:txBody>
            <a:bodyPr wrap="square" rtlCol="0">
              <a:spAutoFit/>
            </a:bodyPr>
            <a:lstStyle/>
            <a:p>
              <a:r>
                <a:rPr lang="en-GB" dirty="0"/>
                <a:t>The bar </a:t>
              </a:r>
              <a:r>
                <a:rPr lang="en-GB" dirty="0" smtClean="0"/>
                <a:t>diagrams within the district boundaries show </a:t>
              </a:r>
              <a:r>
                <a:rPr lang="en-GB" dirty="0"/>
                <a:t>the </a:t>
              </a:r>
              <a:r>
                <a:rPr lang="en-GB" dirty="0" smtClean="0"/>
                <a:t>ratios of </a:t>
              </a:r>
              <a:r>
                <a:rPr lang="en-GB" dirty="0"/>
                <a:t>the numbers of the disease-related messages in the three days of the epidemics </a:t>
              </a:r>
              <a:r>
                <a:rPr lang="en-GB" dirty="0" smtClean="0"/>
                <a:t>to the </a:t>
              </a:r>
              <a:r>
                <a:rPr lang="en-GB" dirty="0"/>
                <a:t>average daily numbers of all messages posted in the districts.</a:t>
              </a:r>
              <a:endParaRPr lang="en-GB" dirty="0" smtClean="0"/>
            </a:p>
          </p:txBody>
        </p:sp>
        <p:sp>
          <p:nvSpPr>
            <p:cNvPr id="10" name="Rectangle 9"/>
            <p:cNvSpPr/>
            <p:nvPr/>
          </p:nvSpPr>
          <p:spPr>
            <a:xfrm>
              <a:off x="5479143" y="1915886"/>
              <a:ext cx="435428" cy="254000"/>
            </a:xfrm>
            <a:prstGeom prst="rect">
              <a:avLst/>
            </a:prstGeom>
            <a:noFill/>
            <a:ln w="19050">
              <a:no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 name="Curved Connector 11"/>
          <p:cNvCxnSpPr>
            <a:stCxn id="10" idx="1"/>
          </p:cNvCxnSpPr>
          <p:nvPr/>
        </p:nvCxnSpPr>
        <p:spPr>
          <a:xfrm rot="10800000" flipV="1">
            <a:off x="5378651" y="2034549"/>
            <a:ext cx="246743" cy="2137228"/>
          </a:xfrm>
          <a:prstGeom prst="curvedConnector2">
            <a:avLst/>
          </a:prstGeom>
          <a:ln w="19050">
            <a:solidFill>
              <a:srgbClr val="FFFF00"/>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6060045" y="4709886"/>
            <a:ext cx="2757384" cy="1632857"/>
          </a:xfrm>
          <a:custGeom>
            <a:avLst/>
            <a:gdLst>
              <a:gd name="connsiteX0" fmla="*/ 137885 w 2743200"/>
              <a:gd name="connsiteY0" fmla="*/ 435428 h 1632857"/>
              <a:gd name="connsiteX1" fmla="*/ 907142 w 2743200"/>
              <a:gd name="connsiteY1" fmla="*/ 0 h 1632857"/>
              <a:gd name="connsiteX2" fmla="*/ 2365828 w 2743200"/>
              <a:gd name="connsiteY2" fmla="*/ 130628 h 1632857"/>
              <a:gd name="connsiteX3" fmla="*/ 2743200 w 2743200"/>
              <a:gd name="connsiteY3" fmla="*/ 195943 h 1632857"/>
              <a:gd name="connsiteX4" fmla="*/ 2721428 w 2743200"/>
              <a:gd name="connsiteY4" fmla="*/ 1632857 h 1632857"/>
              <a:gd name="connsiteX5" fmla="*/ 703942 w 2743200"/>
              <a:gd name="connsiteY5" fmla="*/ 1632857 h 1632857"/>
              <a:gd name="connsiteX6" fmla="*/ 457200 w 2743200"/>
              <a:gd name="connsiteY6" fmla="*/ 986971 h 1632857"/>
              <a:gd name="connsiteX7" fmla="*/ 0 w 2743200"/>
              <a:gd name="connsiteY7" fmla="*/ 950685 h 1632857"/>
              <a:gd name="connsiteX8" fmla="*/ 7257 w 2743200"/>
              <a:gd name="connsiteY8" fmla="*/ 486228 h 1632857"/>
              <a:gd name="connsiteX0" fmla="*/ 137885 w 2743200"/>
              <a:gd name="connsiteY0" fmla="*/ 435428 h 1632857"/>
              <a:gd name="connsiteX1" fmla="*/ 907142 w 2743200"/>
              <a:gd name="connsiteY1" fmla="*/ 0 h 1632857"/>
              <a:gd name="connsiteX2" fmla="*/ 2365828 w 2743200"/>
              <a:gd name="connsiteY2" fmla="*/ 130628 h 1632857"/>
              <a:gd name="connsiteX3" fmla="*/ 2743200 w 2743200"/>
              <a:gd name="connsiteY3" fmla="*/ 195943 h 1632857"/>
              <a:gd name="connsiteX4" fmla="*/ 2721428 w 2743200"/>
              <a:gd name="connsiteY4" fmla="*/ 1632857 h 1632857"/>
              <a:gd name="connsiteX5" fmla="*/ 703942 w 2743200"/>
              <a:gd name="connsiteY5" fmla="*/ 1632857 h 1632857"/>
              <a:gd name="connsiteX6" fmla="*/ 457200 w 2743200"/>
              <a:gd name="connsiteY6" fmla="*/ 986971 h 1632857"/>
              <a:gd name="connsiteX7" fmla="*/ 0 w 2743200"/>
              <a:gd name="connsiteY7" fmla="*/ 950685 h 1632857"/>
              <a:gd name="connsiteX8" fmla="*/ 7257 w 2743200"/>
              <a:gd name="connsiteY8" fmla="*/ 486228 h 1632857"/>
              <a:gd name="connsiteX9" fmla="*/ 137885 w 2743200"/>
              <a:gd name="connsiteY9" fmla="*/ 435428 h 1632857"/>
              <a:gd name="connsiteX0" fmla="*/ 137885 w 2743200"/>
              <a:gd name="connsiteY0" fmla="*/ 435428 h 1632857"/>
              <a:gd name="connsiteX1" fmla="*/ 907142 w 2743200"/>
              <a:gd name="connsiteY1" fmla="*/ 0 h 1632857"/>
              <a:gd name="connsiteX2" fmla="*/ 2365828 w 2743200"/>
              <a:gd name="connsiteY2" fmla="*/ 130628 h 1632857"/>
              <a:gd name="connsiteX3" fmla="*/ 2743200 w 2743200"/>
              <a:gd name="connsiteY3" fmla="*/ 195943 h 1632857"/>
              <a:gd name="connsiteX4" fmla="*/ 2721428 w 2743200"/>
              <a:gd name="connsiteY4" fmla="*/ 1632857 h 1632857"/>
              <a:gd name="connsiteX5" fmla="*/ 703942 w 2743200"/>
              <a:gd name="connsiteY5" fmla="*/ 1632857 h 1632857"/>
              <a:gd name="connsiteX6" fmla="*/ 457200 w 2743200"/>
              <a:gd name="connsiteY6" fmla="*/ 986971 h 1632857"/>
              <a:gd name="connsiteX7" fmla="*/ 0 w 2743200"/>
              <a:gd name="connsiteY7" fmla="*/ 950685 h 1632857"/>
              <a:gd name="connsiteX8" fmla="*/ 7257 w 2743200"/>
              <a:gd name="connsiteY8" fmla="*/ 486228 h 1632857"/>
              <a:gd name="connsiteX9" fmla="*/ 137885 w 2743200"/>
              <a:gd name="connsiteY9" fmla="*/ 435428 h 1632857"/>
              <a:gd name="connsiteX0" fmla="*/ 210456 w 2743200"/>
              <a:gd name="connsiteY0" fmla="*/ 370113 h 1632857"/>
              <a:gd name="connsiteX1" fmla="*/ 907142 w 2743200"/>
              <a:gd name="connsiteY1" fmla="*/ 0 h 1632857"/>
              <a:gd name="connsiteX2" fmla="*/ 2365828 w 2743200"/>
              <a:gd name="connsiteY2" fmla="*/ 130628 h 1632857"/>
              <a:gd name="connsiteX3" fmla="*/ 2743200 w 2743200"/>
              <a:gd name="connsiteY3" fmla="*/ 195943 h 1632857"/>
              <a:gd name="connsiteX4" fmla="*/ 2721428 w 2743200"/>
              <a:gd name="connsiteY4" fmla="*/ 1632857 h 1632857"/>
              <a:gd name="connsiteX5" fmla="*/ 703942 w 2743200"/>
              <a:gd name="connsiteY5" fmla="*/ 1632857 h 1632857"/>
              <a:gd name="connsiteX6" fmla="*/ 457200 w 2743200"/>
              <a:gd name="connsiteY6" fmla="*/ 986971 h 1632857"/>
              <a:gd name="connsiteX7" fmla="*/ 0 w 2743200"/>
              <a:gd name="connsiteY7" fmla="*/ 950685 h 1632857"/>
              <a:gd name="connsiteX8" fmla="*/ 7257 w 2743200"/>
              <a:gd name="connsiteY8" fmla="*/ 486228 h 1632857"/>
              <a:gd name="connsiteX9" fmla="*/ 210456 w 2743200"/>
              <a:gd name="connsiteY9" fmla="*/ 370113 h 1632857"/>
              <a:gd name="connsiteX0" fmla="*/ 250416 w 2783160"/>
              <a:gd name="connsiteY0" fmla="*/ 370113 h 1632857"/>
              <a:gd name="connsiteX1" fmla="*/ 947102 w 2783160"/>
              <a:gd name="connsiteY1" fmla="*/ 0 h 1632857"/>
              <a:gd name="connsiteX2" fmla="*/ 2405788 w 2783160"/>
              <a:gd name="connsiteY2" fmla="*/ 130628 h 1632857"/>
              <a:gd name="connsiteX3" fmla="*/ 2783160 w 2783160"/>
              <a:gd name="connsiteY3" fmla="*/ 195943 h 1632857"/>
              <a:gd name="connsiteX4" fmla="*/ 2761388 w 2783160"/>
              <a:gd name="connsiteY4" fmla="*/ 1632857 h 1632857"/>
              <a:gd name="connsiteX5" fmla="*/ 743902 w 2783160"/>
              <a:gd name="connsiteY5" fmla="*/ 1632857 h 1632857"/>
              <a:gd name="connsiteX6" fmla="*/ 497160 w 2783160"/>
              <a:gd name="connsiteY6" fmla="*/ 986971 h 1632857"/>
              <a:gd name="connsiteX7" fmla="*/ 39960 w 2783160"/>
              <a:gd name="connsiteY7" fmla="*/ 950685 h 1632857"/>
              <a:gd name="connsiteX8" fmla="*/ 47217 w 2783160"/>
              <a:gd name="connsiteY8" fmla="*/ 486228 h 1632857"/>
              <a:gd name="connsiteX9" fmla="*/ 250416 w 2783160"/>
              <a:gd name="connsiteY9" fmla="*/ 370113 h 1632857"/>
              <a:gd name="connsiteX0" fmla="*/ 250416 w 2783160"/>
              <a:gd name="connsiteY0" fmla="*/ 370113 h 1632857"/>
              <a:gd name="connsiteX1" fmla="*/ 947102 w 2783160"/>
              <a:gd name="connsiteY1" fmla="*/ 0 h 1632857"/>
              <a:gd name="connsiteX2" fmla="*/ 2405788 w 2783160"/>
              <a:gd name="connsiteY2" fmla="*/ 130628 h 1632857"/>
              <a:gd name="connsiteX3" fmla="*/ 2783160 w 2783160"/>
              <a:gd name="connsiteY3" fmla="*/ 195943 h 1632857"/>
              <a:gd name="connsiteX4" fmla="*/ 2761388 w 2783160"/>
              <a:gd name="connsiteY4" fmla="*/ 1632857 h 1632857"/>
              <a:gd name="connsiteX5" fmla="*/ 743902 w 2783160"/>
              <a:gd name="connsiteY5" fmla="*/ 1632857 h 1632857"/>
              <a:gd name="connsiteX6" fmla="*/ 497160 w 2783160"/>
              <a:gd name="connsiteY6" fmla="*/ 986971 h 1632857"/>
              <a:gd name="connsiteX7" fmla="*/ 39960 w 2783160"/>
              <a:gd name="connsiteY7" fmla="*/ 950685 h 1632857"/>
              <a:gd name="connsiteX8" fmla="*/ 47217 w 2783160"/>
              <a:gd name="connsiteY8" fmla="*/ 486228 h 1632857"/>
              <a:gd name="connsiteX9" fmla="*/ 250416 w 2783160"/>
              <a:gd name="connsiteY9" fmla="*/ 370113 h 1632857"/>
              <a:gd name="connsiteX0" fmla="*/ 224640 w 2757384"/>
              <a:gd name="connsiteY0" fmla="*/ 370113 h 1632857"/>
              <a:gd name="connsiteX1" fmla="*/ 921326 w 2757384"/>
              <a:gd name="connsiteY1" fmla="*/ 0 h 1632857"/>
              <a:gd name="connsiteX2" fmla="*/ 2380012 w 2757384"/>
              <a:gd name="connsiteY2" fmla="*/ 130628 h 1632857"/>
              <a:gd name="connsiteX3" fmla="*/ 2757384 w 2757384"/>
              <a:gd name="connsiteY3" fmla="*/ 195943 h 1632857"/>
              <a:gd name="connsiteX4" fmla="*/ 2735612 w 2757384"/>
              <a:gd name="connsiteY4" fmla="*/ 1632857 h 1632857"/>
              <a:gd name="connsiteX5" fmla="*/ 718126 w 2757384"/>
              <a:gd name="connsiteY5" fmla="*/ 1632857 h 1632857"/>
              <a:gd name="connsiteX6" fmla="*/ 471384 w 2757384"/>
              <a:gd name="connsiteY6" fmla="*/ 986971 h 1632857"/>
              <a:gd name="connsiteX7" fmla="*/ 64984 w 2757384"/>
              <a:gd name="connsiteY7" fmla="*/ 863599 h 1632857"/>
              <a:gd name="connsiteX8" fmla="*/ 21441 w 2757384"/>
              <a:gd name="connsiteY8" fmla="*/ 486228 h 1632857"/>
              <a:gd name="connsiteX9" fmla="*/ 224640 w 2757384"/>
              <a:gd name="connsiteY9" fmla="*/ 370113 h 163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7384" h="1632857">
                <a:moveTo>
                  <a:pt x="224640" y="370113"/>
                </a:moveTo>
                <a:cubicBezTo>
                  <a:pt x="560887" y="101598"/>
                  <a:pt x="664907" y="145143"/>
                  <a:pt x="921326" y="0"/>
                </a:cubicBezTo>
                <a:lnTo>
                  <a:pt x="2380012" y="130628"/>
                </a:lnTo>
                <a:lnTo>
                  <a:pt x="2757384" y="195943"/>
                </a:lnTo>
                <a:lnTo>
                  <a:pt x="2735612" y="1632857"/>
                </a:lnTo>
                <a:lnTo>
                  <a:pt x="718126" y="1632857"/>
                </a:lnTo>
                <a:lnTo>
                  <a:pt x="471384" y="986971"/>
                </a:lnTo>
                <a:cubicBezTo>
                  <a:pt x="354060" y="873276"/>
                  <a:pt x="139974" y="947056"/>
                  <a:pt x="64984" y="863599"/>
                </a:cubicBezTo>
                <a:cubicBezTo>
                  <a:pt x="-10006" y="780142"/>
                  <a:pt x="-13635" y="582990"/>
                  <a:pt x="21441" y="486228"/>
                </a:cubicBezTo>
                <a:lnTo>
                  <a:pt x="224640" y="370113"/>
                </a:lnTo>
                <a:close/>
              </a:path>
            </a:pathLst>
          </a:custGeom>
          <a:noFill/>
          <a:ln w="19050">
            <a:solidFill>
              <a:srgbClr val="FFFF00"/>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7009844" y="5963632"/>
            <a:ext cx="1800493" cy="338554"/>
          </a:xfrm>
          <a:prstGeom prst="rect">
            <a:avLst/>
          </a:prstGeom>
          <a:noFill/>
        </p:spPr>
        <p:txBody>
          <a:bodyPr wrap="none" rtlCol="0">
            <a:spAutoFit/>
          </a:bodyPr>
          <a:lstStyle/>
          <a:p>
            <a:r>
              <a:rPr lang="en-GB" sz="1600" dirty="0">
                <a:solidFill>
                  <a:srgbClr val="FFFFFF"/>
                </a:solidFill>
                <a:effectLst>
                  <a:outerShdw blurRad="38100" dist="38100" dir="2700000" algn="tl">
                    <a:srgbClr val="000000">
                      <a:alpha val="43137"/>
                    </a:srgbClr>
                  </a:outerShdw>
                </a:effectLst>
              </a:rPr>
              <a:t>a</a:t>
            </a:r>
            <a:r>
              <a:rPr lang="en-GB" sz="1600" dirty="0" smtClean="0">
                <a:solidFill>
                  <a:srgbClr val="FFFFFF"/>
                </a:solidFill>
                <a:effectLst>
                  <a:outerShdw blurRad="38100" dist="38100" dir="2700000" algn="tl">
                    <a:srgbClr val="000000">
                      <a:alpha val="43137"/>
                    </a:srgbClr>
                  </a:outerShdw>
                </a:effectLst>
              </a:rPr>
              <a:t>ffected on May 18</a:t>
            </a:r>
          </a:p>
        </p:txBody>
      </p:sp>
      <p:sp>
        <p:nvSpPr>
          <p:cNvPr id="16" name="Freeform 15"/>
          <p:cNvSpPr/>
          <p:nvPr/>
        </p:nvSpPr>
        <p:spPr>
          <a:xfrm>
            <a:off x="4020457" y="4201886"/>
            <a:ext cx="2140857" cy="2140857"/>
          </a:xfrm>
          <a:custGeom>
            <a:avLst/>
            <a:gdLst>
              <a:gd name="connsiteX0" fmla="*/ 2017486 w 2140857"/>
              <a:gd name="connsiteY0" fmla="*/ 979714 h 2148114"/>
              <a:gd name="connsiteX1" fmla="*/ 1792514 w 2140857"/>
              <a:gd name="connsiteY1" fmla="*/ 994229 h 2148114"/>
              <a:gd name="connsiteX2" fmla="*/ 1480457 w 2140857"/>
              <a:gd name="connsiteY2" fmla="*/ 660400 h 2148114"/>
              <a:gd name="connsiteX3" fmla="*/ 1553029 w 2140857"/>
              <a:gd name="connsiteY3" fmla="*/ 435429 h 2148114"/>
              <a:gd name="connsiteX4" fmla="*/ 1465943 w 2140857"/>
              <a:gd name="connsiteY4" fmla="*/ 246743 h 2148114"/>
              <a:gd name="connsiteX5" fmla="*/ 1139372 w 2140857"/>
              <a:gd name="connsiteY5" fmla="*/ 304800 h 2148114"/>
              <a:gd name="connsiteX6" fmla="*/ 928914 w 2140857"/>
              <a:gd name="connsiteY6" fmla="*/ 304800 h 2148114"/>
              <a:gd name="connsiteX7" fmla="*/ 508000 w 2140857"/>
              <a:gd name="connsiteY7" fmla="*/ 72572 h 2148114"/>
              <a:gd name="connsiteX8" fmla="*/ 87086 w 2140857"/>
              <a:gd name="connsiteY8" fmla="*/ 0 h 2148114"/>
              <a:gd name="connsiteX9" fmla="*/ 0 w 2140857"/>
              <a:gd name="connsiteY9" fmla="*/ 14514 h 2148114"/>
              <a:gd name="connsiteX10" fmla="*/ 21772 w 2140857"/>
              <a:gd name="connsiteY10" fmla="*/ 2148114 h 2148114"/>
              <a:gd name="connsiteX11" fmla="*/ 1502229 w 2140857"/>
              <a:gd name="connsiteY11" fmla="*/ 2119086 h 2148114"/>
              <a:gd name="connsiteX12" fmla="*/ 1959429 w 2140857"/>
              <a:gd name="connsiteY12" fmla="*/ 1393372 h 2148114"/>
              <a:gd name="connsiteX13" fmla="*/ 2140857 w 2140857"/>
              <a:gd name="connsiteY13" fmla="*/ 1400629 h 2148114"/>
              <a:gd name="connsiteX14" fmla="*/ 2017486 w 2140857"/>
              <a:gd name="connsiteY14" fmla="*/ 1175657 h 2148114"/>
              <a:gd name="connsiteX15" fmla="*/ 2017486 w 2140857"/>
              <a:gd name="connsiteY15" fmla="*/ 979714 h 2148114"/>
              <a:gd name="connsiteX0" fmla="*/ 2017486 w 2140857"/>
              <a:gd name="connsiteY0" fmla="*/ 1030514 h 2198914"/>
              <a:gd name="connsiteX1" fmla="*/ 1792514 w 2140857"/>
              <a:gd name="connsiteY1" fmla="*/ 1045029 h 2198914"/>
              <a:gd name="connsiteX2" fmla="*/ 1480457 w 2140857"/>
              <a:gd name="connsiteY2" fmla="*/ 711200 h 2198914"/>
              <a:gd name="connsiteX3" fmla="*/ 1553029 w 2140857"/>
              <a:gd name="connsiteY3" fmla="*/ 486229 h 2198914"/>
              <a:gd name="connsiteX4" fmla="*/ 1465943 w 2140857"/>
              <a:gd name="connsiteY4" fmla="*/ 297543 h 2198914"/>
              <a:gd name="connsiteX5" fmla="*/ 1139372 w 2140857"/>
              <a:gd name="connsiteY5" fmla="*/ 355600 h 2198914"/>
              <a:gd name="connsiteX6" fmla="*/ 928914 w 2140857"/>
              <a:gd name="connsiteY6" fmla="*/ 355600 h 2198914"/>
              <a:gd name="connsiteX7" fmla="*/ 508000 w 2140857"/>
              <a:gd name="connsiteY7" fmla="*/ 123372 h 2198914"/>
              <a:gd name="connsiteX8" fmla="*/ 471715 w 2140857"/>
              <a:gd name="connsiteY8" fmla="*/ 0 h 2198914"/>
              <a:gd name="connsiteX9" fmla="*/ 0 w 2140857"/>
              <a:gd name="connsiteY9" fmla="*/ 65314 h 2198914"/>
              <a:gd name="connsiteX10" fmla="*/ 21772 w 2140857"/>
              <a:gd name="connsiteY10" fmla="*/ 2198914 h 2198914"/>
              <a:gd name="connsiteX11" fmla="*/ 1502229 w 2140857"/>
              <a:gd name="connsiteY11" fmla="*/ 2169886 h 2198914"/>
              <a:gd name="connsiteX12" fmla="*/ 1959429 w 2140857"/>
              <a:gd name="connsiteY12" fmla="*/ 1444172 h 2198914"/>
              <a:gd name="connsiteX13" fmla="*/ 2140857 w 2140857"/>
              <a:gd name="connsiteY13" fmla="*/ 1451429 h 2198914"/>
              <a:gd name="connsiteX14" fmla="*/ 2017486 w 2140857"/>
              <a:gd name="connsiteY14" fmla="*/ 1226457 h 2198914"/>
              <a:gd name="connsiteX15" fmla="*/ 2017486 w 2140857"/>
              <a:gd name="connsiteY15" fmla="*/ 1030514 h 2198914"/>
              <a:gd name="connsiteX0" fmla="*/ 2017486 w 2140857"/>
              <a:gd name="connsiteY0" fmla="*/ 1030514 h 2198914"/>
              <a:gd name="connsiteX1" fmla="*/ 1792514 w 2140857"/>
              <a:gd name="connsiteY1" fmla="*/ 1045029 h 2198914"/>
              <a:gd name="connsiteX2" fmla="*/ 1480457 w 2140857"/>
              <a:gd name="connsiteY2" fmla="*/ 711200 h 2198914"/>
              <a:gd name="connsiteX3" fmla="*/ 1553029 w 2140857"/>
              <a:gd name="connsiteY3" fmla="*/ 486229 h 2198914"/>
              <a:gd name="connsiteX4" fmla="*/ 1465943 w 2140857"/>
              <a:gd name="connsiteY4" fmla="*/ 297543 h 2198914"/>
              <a:gd name="connsiteX5" fmla="*/ 1139372 w 2140857"/>
              <a:gd name="connsiteY5" fmla="*/ 355600 h 2198914"/>
              <a:gd name="connsiteX6" fmla="*/ 928914 w 2140857"/>
              <a:gd name="connsiteY6" fmla="*/ 355600 h 2198914"/>
              <a:gd name="connsiteX7" fmla="*/ 508000 w 2140857"/>
              <a:gd name="connsiteY7" fmla="*/ 123372 h 2198914"/>
              <a:gd name="connsiteX8" fmla="*/ 471715 w 2140857"/>
              <a:gd name="connsiteY8" fmla="*/ 0 h 2198914"/>
              <a:gd name="connsiteX9" fmla="*/ 0 w 2140857"/>
              <a:gd name="connsiteY9" fmla="*/ 65314 h 2198914"/>
              <a:gd name="connsiteX10" fmla="*/ 21772 w 2140857"/>
              <a:gd name="connsiteY10" fmla="*/ 2198914 h 2198914"/>
              <a:gd name="connsiteX11" fmla="*/ 1502229 w 2140857"/>
              <a:gd name="connsiteY11" fmla="*/ 2169886 h 2198914"/>
              <a:gd name="connsiteX12" fmla="*/ 1959429 w 2140857"/>
              <a:gd name="connsiteY12" fmla="*/ 1444172 h 2198914"/>
              <a:gd name="connsiteX13" fmla="*/ 2140857 w 2140857"/>
              <a:gd name="connsiteY13" fmla="*/ 1451429 h 2198914"/>
              <a:gd name="connsiteX14" fmla="*/ 2017486 w 2140857"/>
              <a:gd name="connsiteY14" fmla="*/ 1226457 h 2198914"/>
              <a:gd name="connsiteX15" fmla="*/ 2017486 w 2140857"/>
              <a:gd name="connsiteY15" fmla="*/ 1030514 h 2198914"/>
              <a:gd name="connsiteX0" fmla="*/ 2017486 w 2140857"/>
              <a:gd name="connsiteY0" fmla="*/ 1001485 h 2169885"/>
              <a:gd name="connsiteX1" fmla="*/ 1792514 w 2140857"/>
              <a:gd name="connsiteY1" fmla="*/ 1016000 h 2169885"/>
              <a:gd name="connsiteX2" fmla="*/ 1480457 w 2140857"/>
              <a:gd name="connsiteY2" fmla="*/ 682171 h 2169885"/>
              <a:gd name="connsiteX3" fmla="*/ 1553029 w 2140857"/>
              <a:gd name="connsiteY3" fmla="*/ 457200 h 2169885"/>
              <a:gd name="connsiteX4" fmla="*/ 1465943 w 2140857"/>
              <a:gd name="connsiteY4" fmla="*/ 268514 h 2169885"/>
              <a:gd name="connsiteX5" fmla="*/ 1139372 w 2140857"/>
              <a:gd name="connsiteY5" fmla="*/ 326571 h 2169885"/>
              <a:gd name="connsiteX6" fmla="*/ 928914 w 2140857"/>
              <a:gd name="connsiteY6" fmla="*/ 326571 h 2169885"/>
              <a:gd name="connsiteX7" fmla="*/ 508000 w 2140857"/>
              <a:gd name="connsiteY7" fmla="*/ 94343 h 2169885"/>
              <a:gd name="connsiteX8" fmla="*/ 377373 w 2140857"/>
              <a:gd name="connsiteY8" fmla="*/ 0 h 2169885"/>
              <a:gd name="connsiteX9" fmla="*/ 0 w 2140857"/>
              <a:gd name="connsiteY9" fmla="*/ 36285 h 2169885"/>
              <a:gd name="connsiteX10" fmla="*/ 21772 w 2140857"/>
              <a:gd name="connsiteY10" fmla="*/ 2169885 h 2169885"/>
              <a:gd name="connsiteX11" fmla="*/ 1502229 w 2140857"/>
              <a:gd name="connsiteY11" fmla="*/ 2140857 h 2169885"/>
              <a:gd name="connsiteX12" fmla="*/ 1959429 w 2140857"/>
              <a:gd name="connsiteY12" fmla="*/ 1415143 h 2169885"/>
              <a:gd name="connsiteX13" fmla="*/ 2140857 w 2140857"/>
              <a:gd name="connsiteY13" fmla="*/ 1422400 h 2169885"/>
              <a:gd name="connsiteX14" fmla="*/ 2017486 w 2140857"/>
              <a:gd name="connsiteY14" fmla="*/ 1197428 h 2169885"/>
              <a:gd name="connsiteX15" fmla="*/ 2017486 w 2140857"/>
              <a:gd name="connsiteY15" fmla="*/ 1001485 h 2169885"/>
              <a:gd name="connsiteX0" fmla="*/ 2017486 w 2140857"/>
              <a:gd name="connsiteY0" fmla="*/ 1001485 h 2169885"/>
              <a:gd name="connsiteX1" fmla="*/ 1792514 w 2140857"/>
              <a:gd name="connsiteY1" fmla="*/ 1016000 h 2169885"/>
              <a:gd name="connsiteX2" fmla="*/ 1480457 w 2140857"/>
              <a:gd name="connsiteY2" fmla="*/ 682171 h 2169885"/>
              <a:gd name="connsiteX3" fmla="*/ 1553029 w 2140857"/>
              <a:gd name="connsiteY3" fmla="*/ 457200 h 2169885"/>
              <a:gd name="connsiteX4" fmla="*/ 1465943 w 2140857"/>
              <a:gd name="connsiteY4" fmla="*/ 268514 h 2169885"/>
              <a:gd name="connsiteX5" fmla="*/ 1139372 w 2140857"/>
              <a:gd name="connsiteY5" fmla="*/ 326571 h 2169885"/>
              <a:gd name="connsiteX6" fmla="*/ 928914 w 2140857"/>
              <a:gd name="connsiteY6" fmla="*/ 326571 h 2169885"/>
              <a:gd name="connsiteX7" fmla="*/ 602343 w 2140857"/>
              <a:gd name="connsiteY7" fmla="*/ 181429 h 2169885"/>
              <a:gd name="connsiteX8" fmla="*/ 377373 w 2140857"/>
              <a:gd name="connsiteY8" fmla="*/ 0 h 2169885"/>
              <a:gd name="connsiteX9" fmla="*/ 0 w 2140857"/>
              <a:gd name="connsiteY9" fmla="*/ 36285 h 2169885"/>
              <a:gd name="connsiteX10" fmla="*/ 21772 w 2140857"/>
              <a:gd name="connsiteY10" fmla="*/ 2169885 h 2169885"/>
              <a:gd name="connsiteX11" fmla="*/ 1502229 w 2140857"/>
              <a:gd name="connsiteY11" fmla="*/ 2140857 h 2169885"/>
              <a:gd name="connsiteX12" fmla="*/ 1959429 w 2140857"/>
              <a:gd name="connsiteY12" fmla="*/ 1415143 h 2169885"/>
              <a:gd name="connsiteX13" fmla="*/ 2140857 w 2140857"/>
              <a:gd name="connsiteY13" fmla="*/ 1422400 h 2169885"/>
              <a:gd name="connsiteX14" fmla="*/ 2017486 w 2140857"/>
              <a:gd name="connsiteY14" fmla="*/ 1197428 h 2169885"/>
              <a:gd name="connsiteX15" fmla="*/ 2017486 w 2140857"/>
              <a:gd name="connsiteY15" fmla="*/ 1001485 h 2169885"/>
              <a:gd name="connsiteX0" fmla="*/ 2017486 w 2140857"/>
              <a:gd name="connsiteY0" fmla="*/ 1001485 h 2169885"/>
              <a:gd name="connsiteX1" fmla="*/ 1792514 w 2140857"/>
              <a:gd name="connsiteY1" fmla="*/ 1016000 h 2169885"/>
              <a:gd name="connsiteX2" fmla="*/ 1480457 w 2140857"/>
              <a:gd name="connsiteY2" fmla="*/ 682171 h 2169885"/>
              <a:gd name="connsiteX3" fmla="*/ 1553029 w 2140857"/>
              <a:gd name="connsiteY3" fmla="*/ 457200 h 2169885"/>
              <a:gd name="connsiteX4" fmla="*/ 1465943 w 2140857"/>
              <a:gd name="connsiteY4" fmla="*/ 268514 h 2169885"/>
              <a:gd name="connsiteX5" fmla="*/ 1139372 w 2140857"/>
              <a:gd name="connsiteY5" fmla="*/ 326571 h 2169885"/>
              <a:gd name="connsiteX6" fmla="*/ 928914 w 2140857"/>
              <a:gd name="connsiteY6" fmla="*/ 326571 h 2169885"/>
              <a:gd name="connsiteX7" fmla="*/ 602343 w 2140857"/>
              <a:gd name="connsiteY7" fmla="*/ 181429 h 2169885"/>
              <a:gd name="connsiteX8" fmla="*/ 377373 w 2140857"/>
              <a:gd name="connsiteY8" fmla="*/ 0 h 2169885"/>
              <a:gd name="connsiteX9" fmla="*/ 0 w 2140857"/>
              <a:gd name="connsiteY9" fmla="*/ 36285 h 2169885"/>
              <a:gd name="connsiteX10" fmla="*/ 21772 w 2140857"/>
              <a:gd name="connsiteY10" fmla="*/ 2169885 h 2169885"/>
              <a:gd name="connsiteX11" fmla="*/ 1502229 w 2140857"/>
              <a:gd name="connsiteY11" fmla="*/ 2140857 h 2169885"/>
              <a:gd name="connsiteX12" fmla="*/ 1966686 w 2140857"/>
              <a:gd name="connsiteY12" fmla="*/ 1458686 h 2169885"/>
              <a:gd name="connsiteX13" fmla="*/ 2140857 w 2140857"/>
              <a:gd name="connsiteY13" fmla="*/ 1422400 h 2169885"/>
              <a:gd name="connsiteX14" fmla="*/ 2017486 w 2140857"/>
              <a:gd name="connsiteY14" fmla="*/ 1197428 h 2169885"/>
              <a:gd name="connsiteX15" fmla="*/ 2017486 w 2140857"/>
              <a:gd name="connsiteY15" fmla="*/ 1001485 h 2169885"/>
              <a:gd name="connsiteX0" fmla="*/ 2017486 w 2140857"/>
              <a:gd name="connsiteY0" fmla="*/ 1001485 h 2140857"/>
              <a:gd name="connsiteX1" fmla="*/ 1792514 w 2140857"/>
              <a:gd name="connsiteY1" fmla="*/ 1016000 h 2140857"/>
              <a:gd name="connsiteX2" fmla="*/ 1480457 w 2140857"/>
              <a:gd name="connsiteY2" fmla="*/ 682171 h 2140857"/>
              <a:gd name="connsiteX3" fmla="*/ 1553029 w 2140857"/>
              <a:gd name="connsiteY3" fmla="*/ 457200 h 2140857"/>
              <a:gd name="connsiteX4" fmla="*/ 1465943 w 2140857"/>
              <a:gd name="connsiteY4" fmla="*/ 268514 h 2140857"/>
              <a:gd name="connsiteX5" fmla="*/ 1139372 w 2140857"/>
              <a:gd name="connsiteY5" fmla="*/ 326571 h 2140857"/>
              <a:gd name="connsiteX6" fmla="*/ 928914 w 2140857"/>
              <a:gd name="connsiteY6" fmla="*/ 326571 h 2140857"/>
              <a:gd name="connsiteX7" fmla="*/ 602343 w 2140857"/>
              <a:gd name="connsiteY7" fmla="*/ 181429 h 2140857"/>
              <a:gd name="connsiteX8" fmla="*/ 377373 w 2140857"/>
              <a:gd name="connsiteY8" fmla="*/ 0 h 2140857"/>
              <a:gd name="connsiteX9" fmla="*/ 0 w 2140857"/>
              <a:gd name="connsiteY9" fmla="*/ 36285 h 2140857"/>
              <a:gd name="connsiteX10" fmla="*/ 14515 w 2140857"/>
              <a:gd name="connsiteY10" fmla="*/ 2126343 h 2140857"/>
              <a:gd name="connsiteX11" fmla="*/ 1502229 w 2140857"/>
              <a:gd name="connsiteY11" fmla="*/ 2140857 h 2140857"/>
              <a:gd name="connsiteX12" fmla="*/ 1966686 w 2140857"/>
              <a:gd name="connsiteY12" fmla="*/ 1458686 h 2140857"/>
              <a:gd name="connsiteX13" fmla="*/ 2140857 w 2140857"/>
              <a:gd name="connsiteY13" fmla="*/ 1422400 h 2140857"/>
              <a:gd name="connsiteX14" fmla="*/ 2017486 w 2140857"/>
              <a:gd name="connsiteY14" fmla="*/ 1197428 h 2140857"/>
              <a:gd name="connsiteX15" fmla="*/ 2017486 w 2140857"/>
              <a:gd name="connsiteY15" fmla="*/ 1001485 h 21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857" h="2140857">
                <a:moveTo>
                  <a:pt x="2017486" y="1001485"/>
                </a:moveTo>
                <a:lnTo>
                  <a:pt x="1792514" y="1016000"/>
                </a:lnTo>
                <a:lnTo>
                  <a:pt x="1480457" y="682171"/>
                </a:lnTo>
                <a:lnTo>
                  <a:pt x="1553029" y="457200"/>
                </a:lnTo>
                <a:lnTo>
                  <a:pt x="1465943" y="268514"/>
                </a:lnTo>
                <a:lnTo>
                  <a:pt x="1139372" y="326571"/>
                </a:lnTo>
                <a:lnTo>
                  <a:pt x="928914" y="326571"/>
                </a:lnTo>
                <a:lnTo>
                  <a:pt x="602343" y="181429"/>
                </a:lnTo>
                <a:lnTo>
                  <a:pt x="377373" y="0"/>
                </a:lnTo>
                <a:cubicBezTo>
                  <a:pt x="118535" y="7257"/>
                  <a:pt x="157238" y="14514"/>
                  <a:pt x="0" y="36285"/>
                </a:cubicBezTo>
                <a:lnTo>
                  <a:pt x="14515" y="2126343"/>
                </a:lnTo>
                <a:lnTo>
                  <a:pt x="1502229" y="2140857"/>
                </a:lnTo>
                <a:lnTo>
                  <a:pt x="1966686" y="1458686"/>
                </a:lnTo>
                <a:lnTo>
                  <a:pt x="2140857" y="1422400"/>
                </a:lnTo>
                <a:lnTo>
                  <a:pt x="2017486" y="1197428"/>
                </a:lnTo>
                <a:lnTo>
                  <a:pt x="2017486" y="1001485"/>
                </a:lnTo>
                <a:close/>
              </a:path>
            </a:pathLst>
          </a:custGeom>
          <a:noFill/>
          <a:ln w="19050">
            <a:solidFill>
              <a:srgbClr val="FF0000"/>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019350" y="5993322"/>
            <a:ext cx="2068874" cy="338554"/>
          </a:xfrm>
          <a:prstGeom prst="rect">
            <a:avLst/>
          </a:prstGeom>
          <a:noFill/>
        </p:spPr>
        <p:txBody>
          <a:bodyPr wrap="square" rtlCol="0">
            <a:spAutoFit/>
          </a:bodyPr>
          <a:lstStyle/>
          <a:p>
            <a:r>
              <a:rPr lang="en-GB" sz="1600" dirty="0">
                <a:solidFill>
                  <a:srgbClr val="FFFFFF"/>
                </a:solidFill>
                <a:effectLst>
                  <a:outerShdw blurRad="38100" dist="38100" dir="2700000" algn="tl">
                    <a:srgbClr val="000000">
                      <a:alpha val="43137"/>
                    </a:srgbClr>
                  </a:outerShdw>
                </a:effectLst>
              </a:rPr>
              <a:t>a</a:t>
            </a:r>
            <a:r>
              <a:rPr lang="en-GB" sz="1600" dirty="0" smtClean="0">
                <a:solidFill>
                  <a:srgbClr val="FFFFFF"/>
                </a:solidFill>
                <a:effectLst>
                  <a:outerShdw blurRad="38100" dist="38100" dir="2700000" algn="tl">
                    <a:srgbClr val="000000">
                      <a:alpha val="43137"/>
                    </a:srgbClr>
                  </a:outerShdw>
                </a:effectLst>
              </a:rPr>
              <a:t>ffected on May 19-20</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10</a:t>
            </a:fld>
            <a:endParaRPr lang="en-GB" noProof="0" dirty="0"/>
          </a:p>
        </p:txBody>
      </p:sp>
    </p:spTree>
    <p:extLst>
      <p:ext uri="{BB962C8B-B14F-4D97-AF65-F5344CB8AC3E}">
        <p14:creationId xmlns:p14="http://schemas.microsoft.com/office/powerpoint/2010/main" val="2209265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Spatio</a:t>
            </a:r>
            <a:r>
              <a:rPr lang="en-GB" dirty="0" smtClean="0"/>
              <a:t>-temporal distribution</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0" y="1310805"/>
            <a:ext cx="7208573" cy="5201376"/>
          </a:xfrm>
          <a:prstGeom prst="rect">
            <a:avLst/>
          </a:prstGeom>
        </p:spPr>
      </p:pic>
      <p:cxnSp>
        <p:nvCxnSpPr>
          <p:cNvPr id="6" name="Straight Arrow Connector 5"/>
          <p:cNvCxnSpPr/>
          <p:nvPr/>
        </p:nvCxnSpPr>
        <p:spPr>
          <a:xfrm flipH="1" flipV="1">
            <a:off x="7644003" y="1168400"/>
            <a:ext cx="19540" cy="53648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63543" y="3481472"/>
            <a:ext cx="623889" cy="369332"/>
          </a:xfrm>
          <a:prstGeom prst="rect">
            <a:avLst/>
          </a:prstGeom>
          <a:noFill/>
        </p:spPr>
        <p:txBody>
          <a:bodyPr wrap="none" rtlCol="0">
            <a:spAutoFit/>
          </a:bodyPr>
          <a:lstStyle/>
          <a:p>
            <a:r>
              <a:rPr lang="en-GB" dirty="0" smtClean="0"/>
              <a:t>time</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11</a:t>
            </a:fld>
            <a:endParaRPr lang="en-GB" noProof="0" dirty="0"/>
          </a:p>
        </p:txBody>
      </p:sp>
    </p:spTree>
    <p:extLst>
      <p:ext uri="{BB962C8B-B14F-4D97-AF65-F5344CB8AC3E}">
        <p14:creationId xmlns:p14="http://schemas.microsoft.com/office/powerpoint/2010/main" val="350665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Spatio</a:t>
            </a:r>
            <a:r>
              <a:rPr lang="en-GB" dirty="0" smtClean="0"/>
              <a:t>-temporal distribution of the primary outbreak-related tweets (one tweet per person)</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61" y="1560394"/>
            <a:ext cx="7971633" cy="4702196"/>
          </a:xfrm>
          <a:prstGeom prst="rect">
            <a:avLst/>
          </a:prstGeom>
        </p:spPr>
      </p:pic>
      <p:cxnSp>
        <p:nvCxnSpPr>
          <p:cNvPr id="5" name="Straight Arrow Connector 4"/>
          <p:cNvCxnSpPr/>
          <p:nvPr/>
        </p:nvCxnSpPr>
        <p:spPr>
          <a:xfrm flipV="1">
            <a:off x="8328094" y="1473310"/>
            <a:ext cx="0" cy="45791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347634" y="3455076"/>
            <a:ext cx="623889" cy="369332"/>
          </a:xfrm>
          <a:prstGeom prst="rect">
            <a:avLst/>
          </a:prstGeom>
          <a:noFill/>
        </p:spPr>
        <p:txBody>
          <a:bodyPr wrap="square" rtlCol="0">
            <a:spAutoFit/>
          </a:bodyPr>
          <a:lstStyle/>
          <a:p>
            <a:r>
              <a:rPr lang="en-GB" dirty="0" smtClean="0"/>
              <a:t>time</a:t>
            </a:r>
          </a:p>
        </p:txBody>
      </p:sp>
      <p:sp>
        <p:nvSpPr>
          <p:cNvPr id="9" name="TextBox 8"/>
          <p:cNvSpPr txBox="1"/>
          <p:nvPr/>
        </p:nvSpPr>
        <p:spPr>
          <a:xfrm>
            <a:off x="356461" y="4542971"/>
            <a:ext cx="867545" cy="369332"/>
          </a:xfrm>
          <a:prstGeom prst="rect">
            <a:avLst/>
          </a:prstGeom>
          <a:noFill/>
        </p:spPr>
        <p:txBody>
          <a:bodyPr wrap="none" rtlCol="0">
            <a:spAutoFit/>
          </a:bodyPr>
          <a:lstStyle/>
          <a:p>
            <a:r>
              <a:rPr lang="en-GB" dirty="0" smtClean="0"/>
              <a:t>May 18</a:t>
            </a:r>
          </a:p>
        </p:txBody>
      </p:sp>
      <p:sp>
        <p:nvSpPr>
          <p:cNvPr id="10" name="TextBox 9"/>
          <p:cNvSpPr txBox="1"/>
          <p:nvPr/>
        </p:nvSpPr>
        <p:spPr>
          <a:xfrm>
            <a:off x="346752" y="3455076"/>
            <a:ext cx="870751" cy="369332"/>
          </a:xfrm>
          <a:prstGeom prst="rect">
            <a:avLst/>
          </a:prstGeom>
          <a:noFill/>
        </p:spPr>
        <p:txBody>
          <a:bodyPr wrap="none" rtlCol="0">
            <a:spAutoFit/>
          </a:bodyPr>
          <a:lstStyle/>
          <a:p>
            <a:r>
              <a:rPr lang="en-GB" dirty="0" smtClean="0"/>
              <a:t>May 19</a:t>
            </a:r>
          </a:p>
        </p:txBody>
      </p:sp>
      <p:sp>
        <p:nvSpPr>
          <p:cNvPr id="11" name="TextBox 10"/>
          <p:cNvSpPr txBox="1"/>
          <p:nvPr/>
        </p:nvSpPr>
        <p:spPr>
          <a:xfrm>
            <a:off x="356461" y="2137431"/>
            <a:ext cx="877484" cy="369332"/>
          </a:xfrm>
          <a:prstGeom prst="rect">
            <a:avLst/>
          </a:prstGeom>
          <a:noFill/>
        </p:spPr>
        <p:txBody>
          <a:bodyPr wrap="none" rtlCol="0">
            <a:spAutoFit/>
          </a:bodyPr>
          <a:lstStyle/>
          <a:p>
            <a:r>
              <a:rPr lang="en-GB" dirty="0" smtClean="0"/>
              <a:t>May 20</a:t>
            </a:r>
          </a:p>
        </p:txBody>
      </p:sp>
      <p:cxnSp>
        <p:nvCxnSpPr>
          <p:cNvPr id="15" name="Straight Arrow Connector 14"/>
          <p:cNvCxnSpPr>
            <a:stCxn id="13" idx="0"/>
          </p:cNvCxnSpPr>
          <p:nvPr/>
        </p:nvCxnSpPr>
        <p:spPr>
          <a:xfrm flipV="1">
            <a:off x="1629229" y="4170017"/>
            <a:ext cx="322942" cy="2013069"/>
          </a:xfrm>
          <a:prstGeom prst="straightConnector1">
            <a:avLst/>
          </a:prstGeom>
          <a:ln w="19050">
            <a:solidFill>
              <a:srgbClr val="FFFF00"/>
            </a:solidFill>
            <a:tailEnd type="triangle"/>
          </a:ln>
          <a:effectLst>
            <a:glow rad="101600">
              <a:schemeClr val="tx1">
                <a:lumMod val="95000"/>
                <a:lumOff val="5000"/>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p:cNvCxnSpPr>
          <p:nvPr/>
        </p:nvCxnSpPr>
        <p:spPr>
          <a:xfrm flipV="1">
            <a:off x="1629229" y="4541315"/>
            <a:ext cx="2267857" cy="1641771"/>
          </a:xfrm>
          <a:prstGeom prst="straightConnector1">
            <a:avLst/>
          </a:prstGeom>
          <a:ln w="19050">
            <a:solidFill>
              <a:srgbClr val="FFFF00"/>
            </a:solidFill>
            <a:tailEnd type="triangle"/>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0164" y="6262590"/>
            <a:ext cx="8216160" cy="369332"/>
          </a:xfrm>
          <a:prstGeom prst="rect">
            <a:avLst/>
          </a:prstGeom>
          <a:noFill/>
        </p:spPr>
        <p:txBody>
          <a:bodyPr wrap="none" rtlCol="0">
            <a:spAutoFit/>
          </a:bodyPr>
          <a:lstStyle/>
          <a:p>
            <a:r>
              <a:rPr lang="en-GB" dirty="0" smtClean="0"/>
              <a:t>These clusters appeared on different days. How do they differ regarding the disease?</a:t>
            </a:r>
          </a:p>
        </p:txBody>
      </p:sp>
      <p:sp>
        <p:nvSpPr>
          <p:cNvPr id="8" name="Slide Number Placeholder 7"/>
          <p:cNvSpPr>
            <a:spLocks noGrp="1"/>
          </p:cNvSpPr>
          <p:nvPr>
            <p:ph type="sldNum" sz="quarter" idx="12"/>
          </p:nvPr>
        </p:nvSpPr>
        <p:spPr/>
        <p:txBody>
          <a:bodyPr/>
          <a:lstStyle/>
          <a:p>
            <a:fld id="{FB8AE29E-CEF7-4D01-9252-1A41198295E8}" type="slidenum">
              <a:rPr lang="en-GB" noProof="0" smtClean="0"/>
              <a:pPr/>
              <a:t>12</a:t>
            </a:fld>
            <a:endParaRPr lang="en-GB" noProof="0" dirty="0"/>
          </a:p>
        </p:txBody>
      </p:sp>
    </p:spTree>
    <p:extLst>
      <p:ext uri="{BB962C8B-B14F-4D97-AF65-F5344CB8AC3E}">
        <p14:creationId xmlns:p14="http://schemas.microsoft.com/office/powerpoint/2010/main" val="11622334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texts from two spatial clusters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42" y="1325791"/>
            <a:ext cx="4185869" cy="21115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165" y="2959792"/>
            <a:ext cx="6394549" cy="15289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942" y="4129454"/>
            <a:ext cx="4179677" cy="212389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4165" y="4935168"/>
            <a:ext cx="6394549" cy="1528976"/>
          </a:xfrm>
          <a:prstGeom prst="rect">
            <a:avLst/>
          </a:prstGeom>
        </p:spPr>
      </p:pic>
      <p:sp>
        <p:nvSpPr>
          <p:cNvPr id="8" name="TextBox 7"/>
          <p:cNvSpPr txBox="1"/>
          <p:nvPr/>
        </p:nvSpPr>
        <p:spPr>
          <a:xfrm>
            <a:off x="5689600" y="1735215"/>
            <a:ext cx="2460171" cy="646331"/>
          </a:xfrm>
          <a:prstGeom prst="rect">
            <a:avLst/>
          </a:prstGeom>
          <a:noFill/>
        </p:spPr>
        <p:txBody>
          <a:bodyPr wrap="square" rtlCol="0">
            <a:spAutoFit/>
          </a:bodyPr>
          <a:lstStyle/>
          <a:p>
            <a:r>
              <a:rPr lang="en-GB" dirty="0" smtClean="0"/>
              <a:t>The keywords indicate two distinct diseases</a:t>
            </a:r>
          </a:p>
        </p:txBody>
      </p:sp>
      <p:sp>
        <p:nvSpPr>
          <p:cNvPr id="9" name="TextBox 8"/>
          <p:cNvSpPr txBox="1"/>
          <p:nvPr/>
        </p:nvSpPr>
        <p:spPr>
          <a:xfrm>
            <a:off x="2544165" y="1603829"/>
            <a:ext cx="647934" cy="369332"/>
          </a:xfrm>
          <a:prstGeom prst="rect">
            <a:avLst/>
          </a:prstGeom>
          <a:noFill/>
        </p:spPr>
        <p:txBody>
          <a:bodyPr wrap="none" rtlCol="0">
            <a:spAutoFit/>
          </a:bodyPr>
          <a:lstStyle/>
          <a:p>
            <a:r>
              <a:rPr lang="en-GB" dirty="0" smtClean="0">
                <a:solidFill>
                  <a:srgbClr val="FFFFFF"/>
                </a:solidFill>
                <a:effectLst>
                  <a:outerShdw blurRad="38100" dist="38100" dir="2700000" algn="tl">
                    <a:srgbClr val="000000">
                      <a:alpha val="43137"/>
                    </a:srgbClr>
                  </a:outerShdw>
                </a:effectLst>
              </a:rPr>
              <a:t>wind</a:t>
            </a:r>
          </a:p>
        </p:txBody>
      </p:sp>
      <p:cxnSp>
        <p:nvCxnSpPr>
          <p:cNvPr id="11" name="Straight Arrow Connector 10"/>
          <p:cNvCxnSpPr/>
          <p:nvPr/>
        </p:nvCxnSpPr>
        <p:spPr>
          <a:xfrm>
            <a:off x="3192099" y="1788495"/>
            <a:ext cx="97350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75719" y="4750502"/>
            <a:ext cx="614271" cy="369332"/>
          </a:xfrm>
          <a:prstGeom prst="rect">
            <a:avLst/>
          </a:prstGeom>
          <a:noFill/>
        </p:spPr>
        <p:txBody>
          <a:bodyPr wrap="none" rtlCol="0">
            <a:spAutoFit/>
          </a:bodyPr>
          <a:lstStyle/>
          <a:p>
            <a:r>
              <a:rPr lang="en-GB" dirty="0" smtClean="0">
                <a:solidFill>
                  <a:srgbClr val="FFFFFF"/>
                </a:solidFill>
                <a:effectLst>
                  <a:outerShdw blurRad="38100" dist="38100" dir="2700000" algn="tl">
                    <a:srgbClr val="000000">
                      <a:alpha val="43137"/>
                    </a:srgbClr>
                  </a:outerShdw>
                </a:effectLst>
              </a:rPr>
              <a:t>river</a:t>
            </a:r>
          </a:p>
        </p:txBody>
      </p:sp>
      <p:cxnSp>
        <p:nvCxnSpPr>
          <p:cNvPr id="14" name="Straight Arrow Connector 13"/>
          <p:cNvCxnSpPr/>
          <p:nvPr/>
        </p:nvCxnSpPr>
        <p:spPr>
          <a:xfrm flipH="1">
            <a:off x="703943" y="5119834"/>
            <a:ext cx="1478911" cy="105424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FB8AE29E-CEF7-4D01-9252-1A41198295E8}" type="slidenum">
              <a:rPr lang="en-GB" noProof="0" smtClean="0"/>
              <a:pPr/>
              <a:t>13</a:t>
            </a:fld>
            <a:endParaRPr lang="en-GB" noProof="0" dirty="0"/>
          </a:p>
        </p:txBody>
      </p:sp>
    </p:spTree>
    <p:extLst>
      <p:ext uri="{BB962C8B-B14F-4D97-AF65-F5344CB8AC3E}">
        <p14:creationId xmlns:p14="http://schemas.microsoft.com/office/powerpoint/2010/main" val="38333158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can be the reason?</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61" y="1273778"/>
            <a:ext cx="6516010" cy="31208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322" y="4184389"/>
            <a:ext cx="7493411" cy="2237735"/>
          </a:xfrm>
          <a:prstGeom prst="rect">
            <a:avLst/>
          </a:prstGeom>
        </p:spPr>
      </p:pic>
      <p:sp>
        <p:nvSpPr>
          <p:cNvPr id="6" name="TextBox 5"/>
          <p:cNvSpPr txBox="1"/>
          <p:nvPr/>
        </p:nvSpPr>
        <p:spPr>
          <a:xfrm>
            <a:off x="4492170" y="1273778"/>
            <a:ext cx="4326365" cy="1477328"/>
          </a:xfrm>
          <a:prstGeom prst="rect">
            <a:avLst/>
          </a:prstGeom>
          <a:solidFill>
            <a:srgbClr val="FFFFFF">
              <a:alpha val="69804"/>
            </a:srgbClr>
          </a:solidFill>
        </p:spPr>
        <p:txBody>
          <a:bodyPr wrap="square" rtlCol="0">
            <a:spAutoFit/>
          </a:bodyPr>
          <a:lstStyle/>
          <a:p>
            <a:r>
              <a:rPr lang="en-GB" dirty="0" smtClean="0"/>
              <a:t>The </a:t>
            </a:r>
            <a:r>
              <a:rPr lang="en-GB" dirty="0" err="1" smtClean="0"/>
              <a:t>spatio</a:t>
            </a:r>
            <a:r>
              <a:rPr lang="en-GB" dirty="0" smtClean="0"/>
              <a:t>-temporal distribution patterns suggest that both diseases may originate from the area around the motorway bridge. Something might have happen there before May 18, when the outbreak started.</a:t>
            </a:r>
          </a:p>
        </p:txBody>
      </p:sp>
      <p:sp>
        <p:nvSpPr>
          <p:cNvPr id="7" name="TextBox 6"/>
          <p:cNvSpPr txBox="1"/>
          <p:nvPr/>
        </p:nvSpPr>
        <p:spPr>
          <a:xfrm>
            <a:off x="356461" y="3681883"/>
            <a:ext cx="4563882" cy="584775"/>
          </a:xfrm>
          <a:prstGeom prst="rect">
            <a:avLst/>
          </a:prstGeom>
          <a:solidFill>
            <a:srgbClr val="FFFFFF">
              <a:alpha val="69804"/>
            </a:srgbClr>
          </a:solidFill>
        </p:spPr>
        <p:txBody>
          <a:bodyPr wrap="square" rtlCol="0">
            <a:spAutoFit/>
          </a:bodyPr>
          <a:lstStyle/>
          <a:p>
            <a:r>
              <a:rPr lang="en-GB" sz="1600" dirty="0">
                <a:solidFill>
                  <a:schemeClr val="accent1">
                    <a:lumMod val="75000"/>
                  </a:schemeClr>
                </a:solidFill>
              </a:rPr>
              <a:t>The frequent words and combinations from the </a:t>
            </a:r>
            <a:r>
              <a:rPr lang="en-GB" sz="1600" dirty="0" smtClean="0">
                <a:solidFill>
                  <a:schemeClr val="accent1">
                    <a:lumMod val="75000"/>
                  </a:schemeClr>
                </a:solidFill>
              </a:rPr>
              <a:t>tweets </a:t>
            </a:r>
            <a:r>
              <a:rPr lang="en-GB" sz="1600" dirty="0">
                <a:solidFill>
                  <a:schemeClr val="accent1">
                    <a:lumMod val="75000"/>
                  </a:schemeClr>
                </a:solidFill>
              </a:rPr>
              <a:t>posted near </a:t>
            </a:r>
            <a:r>
              <a:rPr lang="en-GB" sz="1600" dirty="0" smtClean="0">
                <a:solidFill>
                  <a:schemeClr val="accent1">
                    <a:lumMod val="75000"/>
                  </a:schemeClr>
                </a:solidFill>
              </a:rPr>
              <a:t>the motorway </a:t>
            </a:r>
            <a:r>
              <a:rPr lang="en-GB" sz="1600" dirty="0">
                <a:solidFill>
                  <a:schemeClr val="accent1">
                    <a:lumMod val="75000"/>
                  </a:schemeClr>
                </a:solidFill>
              </a:rPr>
              <a:t>bridge on May </a:t>
            </a:r>
            <a:r>
              <a:rPr lang="en-GB" sz="1600" dirty="0" smtClean="0">
                <a:solidFill>
                  <a:schemeClr val="accent1">
                    <a:lumMod val="75000"/>
                  </a:schemeClr>
                </a:solidFill>
              </a:rPr>
              <a:t>17.</a:t>
            </a:r>
          </a:p>
        </p:txBody>
      </p:sp>
      <p:sp>
        <p:nvSpPr>
          <p:cNvPr id="8" name="Rounded Rectangle 7"/>
          <p:cNvSpPr/>
          <p:nvPr/>
        </p:nvSpPr>
        <p:spPr>
          <a:xfrm>
            <a:off x="7009200" y="4606085"/>
            <a:ext cx="262457" cy="202128"/>
          </a:xfrm>
          <a:prstGeom prst="roundRect">
            <a:avLst/>
          </a:prstGeom>
          <a:noFill/>
          <a:ln w="19050">
            <a:solidFill>
              <a:schemeClr val="accent6"/>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7445828" y="5383487"/>
            <a:ext cx="580571" cy="195943"/>
          </a:xfrm>
          <a:prstGeom prst="roundRect">
            <a:avLst/>
          </a:prstGeom>
          <a:noFill/>
          <a:ln w="19050">
            <a:solidFill>
              <a:schemeClr val="accent6"/>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5204285" y="3084598"/>
            <a:ext cx="3609829" cy="1107996"/>
          </a:xfrm>
          <a:prstGeom prst="rect">
            <a:avLst/>
          </a:prstGeom>
          <a:solidFill>
            <a:srgbClr val="FFFFFF">
              <a:alpha val="69804"/>
            </a:srgbClr>
          </a:solidFill>
        </p:spPr>
        <p:txBody>
          <a:bodyPr wrap="square" rtlCol="0">
            <a:spAutoFit/>
          </a:bodyPr>
          <a:lstStyle/>
          <a:p>
            <a:pPr algn="r"/>
            <a:r>
              <a:rPr lang="en-GB" sz="1600" dirty="0">
                <a:solidFill>
                  <a:srgbClr val="0000FF"/>
                </a:solidFill>
              </a:rPr>
              <a:t>t</a:t>
            </a:r>
            <a:r>
              <a:rPr lang="en-GB" sz="1600" dirty="0" smtClean="0">
                <a:solidFill>
                  <a:srgbClr val="0000FF"/>
                </a:solidFill>
              </a:rPr>
              <a:t>ruck fire </a:t>
            </a:r>
            <a:r>
              <a:rPr lang="en-GB" sz="1600" dirty="0">
                <a:solidFill>
                  <a:srgbClr val="0000FF"/>
                </a:solidFill>
                <a:sym typeface="Symbol" panose="05050102010706020507" pitchFamily="18" charset="2"/>
              </a:rPr>
              <a:t> </a:t>
            </a:r>
            <a:r>
              <a:rPr lang="en-GB" sz="1600" dirty="0" smtClean="0">
                <a:solidFill>
                  <a:srgbClr val="0000FF"/>
                </a:solidFill>
                <a:sym typeface="Symbol" panose="05050102010706020507" pitchFamily="18" charset="2"/>
              </a:rPr>
              <a:t>smoke</a:t>
            </a:r>
            <a:r>
              <a:rPr lang="en-GB" sz="1600" dirty="0">
                <a:solidFill>
                  <a:srgbClr val="0000FF"/>
                </a:solidFill>
                <a:sym typeface="Symbol" panose="05050102010706020507" pitchFamily="18" charset="2"/>
              </a:rPr>
              <a:t> </a:t>
            </a:r>
            <a:r>
              <a:rPr lang="en-GB" sz="1600" dirty="0" smtClean="0">
                <a:solidFill>
                  <a:srgbClr val="0000FF"/>
                </a:solidFill>
                <a:sym typeface="Symbol" panose="05050102010706020507" pitchFamily="18" charset="2"/>
              </a:rPr>
              <a:t> wind  </a:t>
            </a:r>
            <a:br>
              <a:rPr lang="en-GB" sz="1600" dirty="0" smtClean="0">
                <a:solidFill>
                  <a:srgbClr val="0000FF"/>
                </a:solidFill>
                <a:sym typeface="Symbol" panose="05050102010706020507" pitchFamily="18" charset="2"/>
              </a:rPr>
            </a:br>
            <a:r>
              <a:rPr lang="en-GB" sz="1600" dirty="0" smtClean="0">
                <a:solidFill>
                  <a:srgbClr val="0000FF"/>
                </a:solidFill>
                <a:sym typeface="Symbol" panose="05050102010706020507" pitchFamily="18" charset="2"/>
              </a:rPr>
              <a:t>respiratory disorders</a:t>
            </a:r>
          </a:p>
          <a:p>
            <a:pPr algn="r"/>
            <a:r>
              <a:rPr lang="en-GB" sz="1600" dirty="0">
                <a:solidFill>
                  <a:srgbClr val="0000FF"/>
                </a:solidFill>
                <a:sym typeface="Symbol" panose="05050102010706020507" pitchFamily="18" charset="2"/>
              </a:rPr>
              <a:t>spilling cargo </a:t>
            </a:r>
            <a:r>
              <a:rPr lang="en-GB" sz="1600" dirty="0" smtClean="0">
                <a:solidFill>
                  <a:srgbClr val="0000FF"/>
                </a:solidFill>
                <a:sym typeface="Symbol" panose="05050102010706020507" pitchFamily="18" charset="2"/>
              </a:rPr>
              <a:t> water contamination  digestive disorders</a:t>
            </a:r>
            <a:endParaRPr lang="en-GB" sz="1600" dirty="0" smtClean="0">
              <a:solidFill>
                <a:srgbClr val="0000FF"/>
              </a:solidFill>
            </a:endParaRPr>
          </a:p>
        </p:txBody>
      </p:sp>
      <p:sp>
        <p:nvSpPr>
          <p:cNvPr id="11" name="Slide Number Placeholder 10"/>
          <p:cNvSpPr>
            <a:spLocks noGrp="1"/>
          </p:cNvSpPr>
          <p:nvPr>
            <p:ph type="sldNum" sz="quarter" idx="12"/>
          </p:nvPr>
        </p:nvSpPr>
        <p:spPr/>
        <p:txBody>
          <a:bodyPr/>
          <a:lstStyle/>
          <a:p>
            <a:fld id="{FB8AE29E-CEF7-4D01-9252-1A41198295E8}" type="slidenum">
              <a:rPr lang="en-GB" noProof="0" smtClean="0"/>
              <a:pPr/>
              <a:t>14</a:t>
            </a:fld>
            <a:endParaRPr lang="en-GB" noProof="0" dirty="0"/>
          </a:p>
        </p:txBody>
      </p:sp>
    </p:spTree>
    <p:extLst>
      <p:ext uri="{BB962C8B-B14F-4D97-AF65-F5344CB8AC3E}">
        <p14:creationId xmlns:p14="http://schemas.microsoft.com/office/powerpoint/2010/main" val="1916040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Outbreak development trend</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363" y="1995287"/>
            <a:ext cx="7335274" cy="2867425"/>
          </a:xfrm>
          <a:prstGeom prst="rect">
            <a:avLst/>
          </a:prstGeom>
        </p:spPr>
      </p:pic>
      <p:sp>
        <p:nvSpPr>
          <p:cNvPr id="5" name="TextBox 4"/>
          <p:cNvSpPr txBox="1"/>
          <p:nvPr/>
        </p:nvSpPr>
        <p:spPr>
          <a:xfrm>
            <a:off x="356461" y="5167086"/>
            <a:ext cx="8462075" cy="923330"/>
          </a:xfrm>
          <a:prstGeom prst="rect">
            <a:avLst/>
          </a:prstGeom>
          <a:noFill/>
        </p:spPr>
        <p:txBody>
          <a:bodyPr wrap="square" rtlCol="0">
            <a:spAutoFit/>
          </a:bodyPr>
          <a:lstStyle/>
          <a:p>
            <a:r>
              <a:rPr lang="en-GB" dirty="0"/>
              <a:t>The time histogram of the frequencies of the first mentioning of the </a:t>
            </a:r>
            <a:r>
              <a:rPr lang="en-GB" dirty="0" smtClean="0"/>
              <a:t>disease symptoms</a:t>
            </a:r>
            <a:r>
              <a:rPr lang="en-GB" dirty="0"/>
              <a:t>. The red bar segments correspond to the messages mentioning </a:t>
            </a:r>
            <a:r>
              <a:rPr lang="en-GB" dirty="0" smtClean="0"/>
              <a:t>digestive disorders </a:t>
            </a:r>
            <a:r>
              <a:rPr lang="en-GB" dirty="0"/>
              <a:t>and the blue segments to the remaining messages.</a:t>
            </a:r>
            <a:endParaRPr lang="en-GB" dirty="0" smtClean="0"/>
          </a:p>
        </p:txBody>
      </p:sp>
      <p:sp>
        <p:nvSpPr>
          <p:cNvPr id="6" name="Slide Number Placeholder 5"/>
          <p:cNvSpPr>
            <a:spLocks noGrp="1"/>
          </p:cNvSpPr>
          <p:nvPr>
            <p:ph type="sldNum" sz="quarter" idx="12"/>
          </p:nvPr>
        </p:nvSpPr>
        <p:spPr/>
        <p:txBody>
          <a:bodyPr/>
          <a:lstStyle/>
          <a:p>
            <a:fld id="{FB8AE29E-CEF7-4D01-9252-1A41198295E8}" type="slidenum">
              <a:rPr lang="en-GB" noProof="0" smtClean="0"/>
              <a:pPr/>
              <a:t>15</a:t>
            </a:fld>
            <a:endParaRPr lang="en-GB" noProof="0" dirty="0"/>
          </a:p>
        </p:txBody>
      </p:sp>
    </p:spTree>
    <p:extLst>
      <p:ext uri="{BB962C8B-B14F-4D97-AF65-F5344CB8AC3E}">
        <p14:creationId xmlns:p14="http://schemas.microsoft.com/office/powerpoint/2010/main" val="3151780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 the outbreak contained?</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61" y="1227019"/>
            <a:ext cx="8141838" cy="4825946"/>
          </a:xfrm>
          <a:prstGeom prst="rect">
            <a:avLst/>
          </a:prstGeom>
        </p:spPr>
      </p:pic>
      <p:sp>
        <p:nvSpPr>
          <p:cNvPr id="5" name="TextBox 4"/>
          <p:cNvSpPr txBox="1"/>
          <p:nvPr/>
        </p:nvSpPr>
        <p:spPr>
          <a:xfrm>
            <a:off x="269468" y="5792442"/>
            <a:ext cx="8228832" cy="923330"/>
          </a:xfrm>
          <a:prstGeom prst="rect">
            <a:avLst/>
          </a:prstGeom>
          <a:solidFill>
            <a:srgbClr val="FFFFFF"/>
          </a:solidFill>
        </p:spPr>
        <p:txBody>
          <a:bodyPr wrap="square" rtlCol="0">
            <a:spAutoFit/>
          </a:bodyPr>
          <a:lstStyle/>
          <a:p>
            <a:r>
              <a:rPr lang="en-GB" dirty="0"/>
              <a:t>The </a:t>
            </a:r>
            <a:r>
              <a:rPr lang="en-GB" dirty="0" err="1"/>
              <a:t>spatio</a:t>
            </a:r>
            <a:r>
              <a:rPr lang="en-GB" dirty="0"/>
              <a:t>-temporal distribution of the </a:t>
            </a:r>
            <a:r>
              <a:rPr lang="en-GB" dirty="0" smtClean="0"/>
              <a:t>tweets </a:t>
            </a:r>
            <a:r>
              <a:rPr lang="en-GB" dirty="0"/>
              <a:t>mentioning health </a:t>
            </a:r>
            <a:r>
              <a:rPr lang="en-GB" dirty="0" smtClean="0"/>
              <a:t>problems for </a:t>
            </a:r>
            <a:r>
              <a:rPr lang="en-GB" dirty="0"/>
              <a:t>the first time. The </a:t>
            </a:r>
            <a:r>
              <a:rPr lang="en-GB" dirty="0" smtClean="0"/>
              <a:t>tweets </a:t>
            </a:r>
            <a:r>
              <a:rPr lang="en-GB" dirty="0"/>
              <a:t>mentioning digestive disorders are </a:t>
            </a:r>
            <a:r>
              <a:rPr lang="en-GB" dirty="0" smtClean="0"/>
              <a:t>represented in </a:t>
            </a:r>
            <a:r>
              <a:rPr lang="en-GB" dirty="0"/>
              <a:t>red and the remaining </a:t>
            </a:r>
            <a:r>
              <a:rPr lang="en-GB" dirty="0" smtClean="0"/>
              <a:t>tweets </a:t>
            </a:r>
            <a:r>
              <a:rPr lang="en-GB" dirty="0"/>
              <a:t>in blue.</a:t>
            </a:r>
            <a:endParaRPr lang="en-GB" dirty="0" smtClean="0"/>
          </a:p>
        </p:txBody>
      </p:sp>
      <p:sp>
        <p:nvSpPr>
          <p:cNvPr id="6" name="Slide Number Placeholder 5"/>
          <p:cNvSpPr>
            <a:spLocks noGrp="1"/>
          </p:cNvSpPr>
          <p:nvPr>
            <p:ph type="sldNum" sz="quarter" idx="12"/>
          </p:nvPr>
        </p:nvSpPr>
        <p:spPr/>
        <p:txBody>
          <a:bodyPr/>
          <a:lstStyle/>
          <a:p>
            <a:fld id="{FB8AE29E-CEF7-4D01-9252-1A41198295E8}" type="slidenum">
              <a:rPr lang="en-GB" noProof="0" smtClean="0"/>
              <a:pPr/>
              <a:t>16</a:t>
            </a:fld>
            <a:endParaRPr lang="en-GB" noProof="0" dirty="0"/>
          </a:p>
        </p:txBody>
      </p:sp>
    </p:spTree>
    <p:extLst>
      <p:ext uri="{BB962C8B-B14F-4D97-AF65-F5344CB8AC3E}">
        <p14:creationId xmlns:p14="http://schemas.microsoft.com/office/powerpoint/2010/main" val="1539620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 the course of events reconstructed</a:t>
            </a:r>
            <a:endParaRPr lang="en-GB" dirty="0"/>
          </a:p>
        </p:txBody>
      </p:sp>
      <p:sp>
        <p:nvSpPr>
          <p:cNvPr id="3" name="Content Placeholder 2"/>
          <p:cNvSpPr>
            <a:spLocks noGrp="1"/>
          </p:cNvSpPr>
          <p:nvPr>
            <p:ph idx="1"/>
          </p:nvPr>
        </p:nvSpPr>
        <p:spPr/>
        <p:txBody>
          <a:bodyPr/>
          <a:lstStyle/>
          <a:p>
            <a:r>
              <a:rPr lang="en-GB" dirty="0"/>
              <a:t>May 17, around </a:t>
            </a:r>
            <a:r>
              <a:rPr lang="en-GB" dirty="0" smtClean="0"/>
              <a:t>noon: </a:t>
            </a:r>
            <a:r>
              <a:rPr lang="en-GB" dirty="0"/>
              <a:t>a traffic accident on the motorway bridge </a:t>
            </a:r>
            <a:r>
              <a:rPr lang="en-GB" dirty="0" smtClean="0"/>
              <a:t>in the city centre caused </a:t>
            </a:r>
            <a:r>
              <a:rPr lang="en-GB" dirty="0"/>
              <a:t>a fire on a truck carrying a toxic substance</a:t>
            </a:r>
            <a:r>
              <a:rPr lang="en-GB" dirty="0" smtClean="0"/>
              <a:t>.</a:t>
            </a:r>
          </a:p>
          <a:p>
            <a:r>
              <a:rPr lang="en-GB" dirty="0"/>
              <a:t>The western wind moved the smoke containing toxic particles to the central and eastern areas of the city. The cargo from the damaged car spilled into the river and was moved by the river flow towards the southwest</a:t>
            </a:r>
            <a:r>
              <a:rPr lang="en-GB" dirty="0" smtClean="0"/>
              <a:t>.</a:t>
            </a:r>
          </a:p>
          <a:p>
            <a:r>
              <a:rPr lang="en-GB" dirty="0"/>
              <a:t>May 18: Many people in the city centre and on the east inhaled toxic particles </a:t>
            </a:r>
            <a:r>
              <a:rPr lang="en-GB" dirty="0" smtClean="0"/>
              <a:t>and </a:t>
            </a:r>
            <a:r>
              <a:rPr lang="en-GB" dirty="0"/>
              <a:t>got </a:t>
            </a:r>
            <a:r>
              <a:rPr lang="en-GB" dirty="0" smtClean="0"/>
              <a:t>ill, with symptoms similar </a:t>
            </a:r>
            <a:r>
              <a:rPr lang="en-GB" dirty="0"/>
              <a:t>to flu</a:t>
            </a:r>
            <a:r>
              <a:rPr lang="en-GB" dirty="0" smtClean="0"/>
              <a:t>.</a:t>
            </a:r>
          </a:p>
          <a:p>
            <a:r>
              <a:rPr lang="en-GB" dirty="0"/>
              <a:t>May 19: </a:t>
            </a:r>
            <a:r>
              <a:rPr lang="en-GB" dirty="0" smtClean="0"/>
              <a:t>People </a:t>
            </a:r>
            <a:r>
              <a:rPr lang="en-GB" dirty="0"/>
              <a:t>who were on the river banks </a:t>
            </a:r>
            <a:r>
              <a:rPr lang="en-GB" dirty="0" smtClean="0"/>
              <a:t>and might have </a:t>
            </a:r>
            <a:r>
              <a:rPr lang="en-GB" dirty="0"/>
              <a:t>direct contacts with the </a:t>
            </a:r>
            <a:r>
              <a:rPr lang="en-GB" dirty="0" smtClean="0"/>
              <a:t>water got stomach disorders due to the toxic spill into the river.</a:t>
            </a:r>
          </a:p>
          <a:p>
            <a:r>
              <a:rPr lang="en-GB" dirty="0"/>
              <a:t>May </a:t>
            </a:r>
            <a:r>
              <a:rPr lang="en-GB" dirty="0" smtClean="0"/>
              <a:t>20: The number of people getting stomach disorders notably decreased.</a:t>
            </a:r>
          </a:p>
          <a:p>
            <a:r>
              <a:rPr lang="en-GB" dirty="0"/>
              <a:t>May 19-20: New cases of people feeling flu-like symptoms continued to </a:t>
            </a:r>
            <a:r>
              <a:rPr lang="en-GB" dirty="0" smtClean="0"/>
              <a:t>appear, </a:t>
            </a:r>
            <a:r>
              <a:rPr lang="en-GB" dirty="0"/>
              <a:t>calling for some measures to clean the territory.</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17</a:t>
            </a:fld>
            <a:endParaRPr lang="en-GB" noProof="0" dirty="0"/>
          </a:p>
        </p:txBody>
      </p:sp>
    </p:spTree>
    <p:extLst>
      <p:ext uri="{BB962C8B-B14F-4D97-AF65-F5344CB8AC3E}">
        <p14:creationId xmlns:p14="http://schemas.microsoft.com/office/powerpoint/2010/main" val="231669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Steps and subtasks in our </a:t>
            </a:r>
            <a:r>
              <a:rPr lang="en-GB" dirty="0" smtClean="0"/>
              <a:t>analysis process</a:t>
            </a:r>
            <a:endParaRPr lang="en-GB" dirty="0"/>
          </a:p>
        </p:txBody>
      </p:sp>
      <p:sp>
        <p:nvSpPr>
          <p:cNvPr id="3" name="Content Placeholder 2"/>
          <p:cNvSpPr>
            <a:spLocks noGrp="1"/>
          </p:cNvSpPr>
          <p:nvPr>
            <p:ph idx="1"/>
          </p:nvPr>
        </p:nvSpPr>
        <p:spPr/>
        <p:txBody>
          <a:bodyPr/>
          <a:lstStyle/>
          <a:p>
            <a:r>
              <a:rPr lang="en-GB" dirty="0" smtClean="0"/>
              <a:t>Data preparation: selection of </a:t>
            </a:r>
            <a:r>
              <a:rPr lang="en-GB" dirty="0"/>
              <a:t>the subset of potentially relevant </a:t>
            </a:r>
            <a:r>
              <a:rPr lang="en-GB" dirty="0" smtClean="0"/>
              <a:t>records.</a:t>
            </a:r>
          </a:p>
          <a:p>
            <a:r>
              <a:rPr lang="en-GB" dirty="0" smtClean="0"/>
              <a:t>Analysis </a:t>
            </a:r>
            <a:r>
              <a:rPr lang="en-GB" dirty="0"/>
              <a:t>of the temporal distribution of the </a:t>
            </a:r>
            <a:r>
              <a:rPr lang="en-GB" dirty="0" smtClean="0"/>
              <a:t>records.</a:t>
            </a:r>
          </a:p>
          <a:p>
            <a:r>
              <a:rPr lang="en-GB" dirty="0" smtClean="0"/>
              <a:t>Analysis </a:t>
            </a:r>
            <a:r>
              <a:rPr lang="en-GB" dirty="0"/>
              <a:t>of the spatial </a:t>
            </a:r>
            <a:r>
              <a:rPr lang="en-GB" dirty="0" smtClean="0"/>
              <a:t>distribution of the tweets.</a:t>
            </a:r>
          </a:p>
          <a:p>
            <a:r>
              <a:rPr lang="en-GB" dirty="0" smtClean="0"/>
              <a:t>Verification </a:t>
            </a:r>
            <a:r>
              <a:rPr lang="en-GB" dirty="0"/>
              <a:t>of </a:t>
            </a:r>
            <a:r>
              <a:rPr lang="en-GB" dirty="0" smtClean="0"/>
              <a:t>observed </a:t>
            </a:r>
            <a:r>
              <a:rPr lang="en-GB" dirty="0" err="1" smtClean="0"/>
              <a:t>spatio</a:t>
            </a:r>
            <a:r>
              <a:rPr lang="en-GB" dirty="0" smtClean="0"/>
              <a:t>-temporal patterns.</a:t>
            </a:r>
          </a:p>
          <a:p>
            <a:r>
              <a:rPr lang="en-GB" dirty="0" smtClean="0"/>
              <a:t>Analysis and comparison of the frequency distributions of the keywords in two subsets of the messages.</a:t>
            </a:r>
          </a:p>
          <a:p>
            <a:r>
              <a:rPr lang="en-GB" dirty="0" smtClean="0"/>
              <a:t>Reasoning </a:t>
            </a:r>
            <a:r>
              <a:rPr lang="en-GB" dirty="0"/>
              <a:t>about the disease transmission </a:t>
            </a:r>
            <a:r>
              <a:rPr lang="en-GB" dirty="0" smtClean="0"/>
              <a:t>mechanisms by relating </a:t>
            </a:r>
            <a:r>
              <a:rPr lang="en-GB" dirty="0"/>
              <a:t>the observed patterns to </a:t>
            </a:r>
            <a:r>
              <a:rPr lang="en-GB" dirty="0" smtClean="0"/>
              <a:t>context information (wind, river flow).</a:t>
            </a:r>
          </a:p>
          <a:p>
            <a:r>
              <a:rPr lang="en-GB" dirty="0" smtClean="0"/>
              <a:t>Hypothesizing and searching for a common reason of two diseases based on observed </a:t>
            </a:r>
            <a:r>
              <a:rPr lang="en-GB" dirty="0" err="1" smtClean="0"/>
              <a:t>spatio</a:t>
            </a:r>
            <a:r>
              <a:rPr lang="en-GB" dirty="0" smtClean="0"/>
              <a:t>-temporal patterns.</a:t>
            </a:r>
          </a:p>
          <a:p>
            <a:pPr>
              <a:buFont typeface="Wingdings" panose="05000000000000000000" pitchFamily="2" charset="2"/>
              <a:buChar char="Ø"/>
            </a:pPr>
            <a:r>
              <a:rPr lang="en-GB" dirty="0" smtClean="0"/>
              <a:t>In </a:t>
            </a:r>
            <a:r>
              <a:rPr lang="en-GB" dirty="0"/>
              <a:t>each step, </a:t>
            </a:r>
            <a:r>
              <a:rPr lang="en-GB" u="sng" dirty="0" smtClean="0"/>
              <a:t>we used </a:t>
            </a:r>
            <a:r>
              <a:rPr lang="en-GB" u="sng" dirty="0"/>
              <a:t>visual aids for our </a:t>
            </a:r>
            <a:r>
              <a:rPr lang="en-GB" u="sng" dirty="0" smtClean="0"/>
              <a:t>thinking</a:t>
            </a:r>
            <a:r>
              <a:rPr lang="en-GB" dirty="0" smtClean="0"/>
              <a:t>.</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18</a:t>
            </a:fld>
            <a:endParaRPr lang="en-GB" noProof="0" dirty="0"/>
          </a:p>
        </p:txBody>
      </p:sp>
    </p:spTree>
    <p:extLst>
      <p:ext uri="{BB962C8B-B14F-4D97-AF65-F5344CB8AC3E}">
        <p14:creationId xmlns:p14="http://schemas.microsoft.com/office/powerpoint/2010/main" val="3808457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conclusions</a:t>
            </a:r>
            <a:endParaRPr lang="en-GB" dirty="0"/>
          </a:p>
        </p:txBody>
      </p:sp>
      <p:sp>
        <p:nvSpPr>
          <p:cNvPr id="3" name="Content Placeholder 2"/>
          <p:cNvSpPr>
            <a:spLocks noGrp="1"/>
          </p:cNvSpPr>
          <p:nvPr>
            <p:ph idx="1"/>
          </p:nvPr>
        </p:nvSpPr>
        <p:spPr/>
        <p:txBody>
          <a:bodyPr/>
          <a:lstStyle/>
          <a:p>
            <a:r>
              <a:rPr lang="en-GB" dirty="0" smtClean="0"/>
              <a:t>Human reasoning is essential for solving non-trivial problems.</a:t>
            </a:r>
          </a:p>
          <a:p>
            <a:r>
              <a:rPr lang="en-GB" dirty="0" smtClean="0"/>
              <a:t>By reasoning, humans extract meaningful information from data and construct new knowledge.</a:t>
            </a:r>
          </a:p>
          <a:p>
            <a:r>
              <a:rPr lang="en-GB" dirty="0" smtClean="0"/>
              <a:t>Visual representations facilitate human reasoning by effectively conveying information to the human mind.</a:t>
            </a:r>
          </a:p>
          <a:p>
            <a:r>
              <a:rPr lang="en-GB" dirty="0" smtClean="0"/>
              <a:t>Human analysts often perform analysis by considering various </a:t>
            </a:r>
            <a:r>
              <a:rPr lang="en-GB" i="1" dirty="0" smtClean="0">
                <a:solidFill>
                  <a:srgbClr val="C00000"/>
                </a:solidFill>
              </a:rPr>
              <a:t>distributions</a:t>
            </a:r>
            <a:r>
              <a:rPr lang="en-GB" dirty="0" smtClean="0"/>
              <a:t> and identifying </a:t>
            </a:r>
            <a:r>
              <a:rPr lang="en-GB" i="1" dirty="0" smtClean="0">
                <a:solidFill>
                  <a:srgbClr val="C00000"/>
                </a:solidFill>
              </a:rPr>
              <a:t>patterns</a:t>
            </a:r>
            <a:r>
              <a:rPr lang="en-GB" dirty="0" smtClean="0"/>
              <a:t>.</a:t>
            </a:r>
          </a:p>
          <a:p>
            <a:pPr lvl="1"/>
            <a:r>
              <a:rPr lang="en-GB" dirty="0" smtClean="0"/>
              <a:t>Distributions considered in our example: temporal, spatial, </a:t>
            </a:r>
            <a:r>
              <a:rPr lang="en-GB" dirty="0" err="1" smtClean="0"/>
              <a:t>spatio</a:t>
            </a:r>
            <a:r>
              <a:rPr lang="en-GB" dirty="0" smtClean="0"/>
              <a:t>-temporal</a:t>
            </a:r>
          </a:p>
          <a:p>
            <a:pPr lvl="1"/>
            <a:r>
              <a:rPr lang="en-GB" dirty="0" smtClean="0"/>
              <a:t>Patterns identified in our example: temporal trends, spatial clusters, </a:t>
            </a:r>
            <a:r>
              <a:rPr lang="en-GB" dirty="0" err="1" smtClean="0"/>
              <a:t>spatio</a:t>
            </a:r>
            <a:r>
              <a:rPr lang="en-GB" dirty="0" smtClean="0"/>
              <a:t>-temporal clusters, </a:t>
            </a:r>
            <a:r>
              <a:rPr lang="en-GB" dirty="0" err="1" smtClean="0"/>
              <a:t>spatio</a:t>
            </a:r>
            <a:r>
              <a:rPr lang="en-GB" dirty="0" smtClean="0"/>
              <a:t>-temporal trends</a:t>
            </a:r>
          </a:p>
          <a:p>
            <a:r>
              <a:rPr lang="en-GB" dirty="0" smtClean="0"/>
              <a:t>Patterns need to be interpreted, verified, and linked into the </a:t>
            </a:r>
            <a:r>
              <a:rPr lang="en-GB" dirty="0" smtClean="0">
                <a:solidFill>
                  <a:srgbClr val="C00000"/>
                </a:solidFill>
              </a:rPr>
              <a:t>“big picture”*</a:t>
            </a:r>
            <a:r>
              <a:rPr lang="en-GB" dirty="0" smtClean="0"/>
              <a:t> (possibly, including some background knowledge)</a:t>
            </a:r>
            <a:endParaRPr lang="en-GB" dirty="0"/>
          </a:p>
        </p:txBody>
      </p:sp>
      <p:sp>
        <p:nvSpPr>
          <p:cNvPr id="5" name="TextBox 4"/>
          <p:cNvSpPr txBox="1"/>
          <p:nvPr/>
        </p:nvSpPr>
        <p:spPr>
          <a:xfrm>
            <a:off x="4310742" y="6068741"/>
            <a:ext cx="4099199" cy="584775"/>
          </a:xfrm>
          <a:prstGeom prst="rect">
            <a:avLst/>
          </a:prstGeom>
          <a:noFill/>
        </p:spPr>
        <p:txBody>
          <a:bodyPr wrap="none" rtlCol="0">
            <a:spAutoFit/>
          </a:bodyPr>
          <a:lstStyle/>
          <a:p>
            <a:pPr algn="r"/>
            <a:r>
              <a:rPr lang="en-GB" sz="1600" b="1" dirty="0" smtClean="0">
                <a:solidFill>
                  <a:schemeClr val="tx1">
                    <a:lumMod val="50000"/>
                    <a:lumOff val="50000"/>
                  </a:schemeClr>
                </a:solidFill>
              </a:rPr>
              <a:t>* </a:t>
            </a:r>
            <a:r>
              <a:rPr lang="en-GB" sz="1600" dirty="0">
                <a:solidFill>
                  <a:schemeClr val="tx1">
                    <a:lumMod val="50000"/>
                    <a:lumOff val="50000"/>
                  </a:schemeClr>
                </a:solidFill>
              </a:rPr>
              <a:t>the entire perspective on a situation or </a:t>
            </a:r>
            <a:r>
              <a:rPr lang="en-GB" sz="1600" dirty="0" smtClean="0">
                <a:solidFill>
                  <a:schemeClr val="tx1">
                    <a:lumMod val="50000"/>
                    <a:lumOff val="50000"/>
                  </a:schemeClr>
                </a:solidFill>
              </a:rPr>
              <a:t>issue </a:t>
            </a:r>
            <a:br>
              <a:rPr lang="en-GB" sz="1600" dirty="0" smtClean="0">
                <a:solidFill>
                  <a:schemeClr val="tx1">
                    <a:lumMod val="50000"/>
                    <a:lumOff val="50000"/>
                  </a:schemeClr>
                </a:solidFill>
              </a:rPr>
            </a:br>
            <a:r>
              <a:rPr lang="en-GB" sz="1600" dirty="0" smtClean="0">
                <a:solidFill>
                  <a:schemeClr val="tx1">
                    <a:lumMod val="50000"/>
                    <a:lumOff val="50000"/>
                  </a:schemeClr>
                </a:solidFill>
              </a:rPr>
              <a:t>(Merriam-Webster dictionary)</a:t>
            </a:r>
          </a:p>
        </p:txBody>
      </p:sp>
      <p:sp>
        <p:nvSpPr>
          <p:cNvPr id="6" name="Slide Number Placeholder 5"/>
          <p:cNvSpPr>
            <a:spLocks noGrp="1"/>
          </p:cNvSpPr>
          <p:nvPr>
            <p:ph type="sldNum" sz="quarter" idx="12"/>
          </p:nvPr>
        </p:nvSpPr>
        <p:spPr/>
        <p:txBody>
          <a:bodyPr/>
          <a:lstStyle/>
          <a:p>
            <a:fld id="{FB8AE29E-CEF7-4D01-9252-1A41198295E8}" type="slidenum">
              <a:rPr lang="en-GB" noProof="0" smtClean="0"/>
              <a:pPr/>
              <a:t>19</a:t>
            </a:fld>
            <a:endParaRPr lang="en-GB" noProof="0" dirty="0"/>
          </a:p>
        </p:txBody>
      </p:sp>
    </p:spTree>
    <p:extLst>
      <p:ext uri="{BB962C8B-B14F-4D97-AF65-F5344CB8AC3E}">
        <p14:creationId xmlns:p14="http://schemas.microsoft.com/office/powerpoint/2010/main" val="1277501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Previous lecture</a:t>
            </a:r>
            <a:endParaRPr lang="en-GB" dirty="0"/>
          </a:p>
        </p:txBody>
      </p:sp>
      <p:sp>
        <p:nvSpPr>
          <p:cNvPr id="3" name="Content Placeholder 2"/>
          <p:cNvSpPr>
            <a:spLocks noGrp="1"/>
          </p:cNvSpPr>
          <p:nvPr>
            <p:ph idx="1"/>
          </p:nvPr>
        </p:nvSpPr>
        <p:spPr/>
        <p:txBody>
          <a:bodyPr/>
          <a:lstStyle/>
          <a:p>
            <a:r>
              <a:rPr lang="en-GB" dirty="0" smtClean="0"/>
              <a:t>Data types, structures, formats</a:t>
            </a:r>
          </a:p>
          <a:p>
            <a:r>
              <a:rPr lang="en-GB" dirty="0" smtClean="0"/>
              <a:t>References and attributes; attribute values as functions of references </a:t>
            </a:r>
          </a:p>
          <a:p>
            <a:r>
              <a:rPr lang="en-GB" dirty="0" smtClean="0"/>
              <a:t>Analytical tasks</a:t>
            </a:r>
          </a:p>
          <a:p>
            <a:pPr lvl="1"/>
            <a:r>
              <a:rPr lang="en-GB" dirty="0" smtClean="0"/>
              <a:t>General task: study the </a:t>
            </a:r>
            <a:r>
              <a:rPr lang="en-GB" b="1" i="1" dirty="0" smtClean="0"/>
              <a:t>behaviour</a:t>
            </a:r>
            <a:r>
              <a:rPr lang="en-GB" dirty="0" smtClean="0"/>
              <a:t> of the function references </a:t>
            </a:r>
            <a:r>
              <a:rPr lang="en-GB" dirty="0" smtClean="0">
                <a:sym typeface="Symbol" panose="05050102010706020507" pitchFamily="18" charset="2"/>
              </a:rPr>
              <a:t> attribute values</a:t>
            </a:r>
            <a:endParaRPr lang="en-GB" dirty="0" smtClean="0"/>
          </a:p>
          <a:p>
            <a:pPr lvl="1"/>
            <a:r>
              <a:rPr lang="en-GB" dirty="0" smtClean="0"/>
              <a:t>Specialized formulations for different types of references, e.g., study </a:t>
            </a:r>
            <a:r>
              <a:rPr lang="en-GB" b="1" i="1" dirty="0" smtClean="0"/>
              <a:t>distribution</a:t>
            </a:r>
            <a:r>
              <a:rPr lang="en-GB" dirty="0" smtClean="0"/>
              <a:t> / </a:t>
            </a:r>
            <a:r>
              <a:rPr lang="en-GB" b="1" i="1" dirty="0" smtClean="0"/>
              <a:t>variation </a:t>
            </a:r>
            <a:r>
              <a:rPr lang="en-GB" dirty="0" smtClean="0"/>
              <a:t>over time, over space, over set of objects</a:t>
            </a:r>
          </a:p>
          <a:p>
            <a:r>
              <a:rPr lang="en-GB" dirty="0" smtClean="0"/>
              <a:t>Coping with multiple attributes</a:t>
            </a:r>
          </a:p>
          <a:p>
            <a:pPr lvl="1"/>
            <a:r>
              <a:rPr lang="en-GB" dirty="0" smtClean="0"/>
              <a:t>Dimension-reduction (projection)</a:t>
            </a:r>
          </a:p>
          <a:p>
            <a:pPr lvl="1"/>
            <a:r>
              <a:rPr lang="en-GB" dirty="0" smtClean="0"/>
              <a:t>Partition-based clustering</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2</a:t>
            </a:fld>
            <a:endParaRPr lang="en-GB" noProof="0" dirty="0"/>
          </a:p>
        </p:txBody>
      </p:sp>
    </p:spTree>
    <p:extLst>
      <p:ext uri="{BB962C8B-B14F-4D97-AF65-F5344CB8AC3E}">
        <p14:creationId xmlns:p14="http://schemas.microsoft.com/office/powerpoint/2010/main" val="2720192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Conceptual background</a:t>
            </a:r>
            <a:endParaRPr lang="en-GB" dirty="0"/>
          </a:p>
        </p:txBody>
      </p:sp>
      <p:sp>
        <p:nvSpPr>
          <p:cNvPr id="3" name="Text Placeholder 2"/>
          <p:cNvSpPr>
            <a:spLocks noGrp="1"/>
          </p:cNvSpPr>
          <p:nvPr>
            <p:ph type="body" idx="1"/>
          </p:nvPr>
        </p:nvSpPr>
        <p:spPr/>
        <p:txBody>
          <a:bodyPr/>
          <a:lstStyle/>
          <a:p>
            <a:r>
              <a:rPr lang="en-GB" dirty="0" smtClean="0"/>
              <a:t>General goal of analysis</a:t>
            </a:r>
          </a:p>
          <a:p>
            <a:r>
              <a:rPr lang="en-GB" dirty="0" smtClean="0"/>
              <a:t>Visual analytics activity and its relation to data science</a:t>
            </a:r>
          </a:p>
          <a:p>
            <a:r>
              <a:rPr lang="en-GB" dirty="0" smtClean="0"/>
              <a:t>Relationships, distributions, patterns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20</a:t>
            </a:fld>
            <a:endParaRPr lang="en-GB" noProof="0" dirty="0"/>
          </a:p>
        </p:txBody>
      </p:sp>
    </p:spTree>
    <p:extLst>
      <p:ext uri="{BB962C8B-B14F-4D97-AF65-F5344CB8AC3E}">
        <p14:creationId xmlns:p14="http://schemas.microsoft.com/office/powerpoint/2010/main" val="2418418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Subject of analysis</a:t>
            </a:r>
            <a:endParaRPr lang="en-GB" dirty="0"/>
          </a:p>
        </p:txBody>
      </p:sp>
      <p:sp>
        <p:nvSpPr>
          <p:cNvPr id="73" name="Content Placeholder 72"/>
          <p:cNvSpPr>
            <a:spLocks noGrp="1"/>
          </p:cNvSpPr>
          <p:nvPr>
            <p:ph idx="1"/>
          </p:nvPr>
        </p:nvSpPr>
        <p:spPr>
          <a:xfrm>
            <a:off x="356462" y="1666069"/>
            <a:ext cx="3412852" cy="1787549"/>
          </a:xfrm>
        </p:spPr>
        <p:txBody>
          <a:bodyPr/>
          <a:lstStyle/>
          <a:p>
            <a:pPr marL="285750" indent="-285750"/>
            <a:r>
              <a:rPr lang="en-GB" dirty="0"/>
              <a:t>Analysis is always focused on a certain </a:t>
            </a:r>
            <a:r>
              <a:rPr lang="en-GB" b="1" i="1" dirty="0"/>
              <a:t>subject</a:t>
            </a:r>
            <a:r>
              <a:rPr lang="en-GB" dirty="0"/>
              <a:t>, which is a thing or phenomenon that needs to be understood and, possibly, modelled.</a:t>
            </a:r>
          </a:p>
          <a:p>
            <a:pPr marL="285750" indent="-285750"/>
            <a:r>
              <a:rPr lang="en-GB" dirty="0"/>
              <a:t>A non-trivial subject can be seen as a system composed of multiple components linked by relationships. Understanding a subject requires understanding the relationships between its components.</a:t>
            </a:r>
            <a:r>
              <a:rPr lang="de-DE" dirty="0"/>
              <a:t> </a:t>
            </a:r>
          </a:p>
        </p:txBody>
      </p:sp>
      <p:sp>
        <p:nvSpPr>
          <p:cNvPr id="71" name="Slide Number Placeholder 70"/>
          <p:cNvSpPr>
            <a:spLocks noGrp="1"/>
          </p:cNvSpPr>
          <p:nvPr>
            <p:ph type="sldNum" sz="quarter" idx="12"/>
          </p:nvPr>
        </p:nvSpPr>
        <p:spPr/>
        <p:txBody>
          <a:bodyPr/>
          <a:lstStyle/>
          <a:p>
            <a:fld id="{FB8AE29E-CEF7-4D01-9252-1A41198295E8}" type="slidenum">
              <a:rPr lang="en-GB" noProof="0" smtClean="0"/>
              <a:pPr/>
              <a:t>21</a:t>
            </a:fld>
            <a:endParaRPr lang="en-GB" noProof="0" dirty="0"/>
          </a:p>
        </p:txBody>
      </p:sp>
      <p:grpSp>
        <p:nvGrpSpPr>
          <p:cNvPr id="74" name="Group 73"/>
          <p:cNvGrpSpPr/>
          <p:nvPr/>
        </p:nvGrpSpPr>
        <p:grpSpPr>
          <a:xfrm>
            <a:off x="3534092" y="2501549"/>
            <a:ext cx="5418530" cy="3737922"/>
            <a:chOff x="2504544" y="1700661"/>
            <a:chExt cx="5418530" cy="3737922"/>
          </a:xfrm>
        </p:grpSpPr>
        <p:cxnSp>
          <p:nvCxnSpPr>
            <p:cNvPr id="75" name="Straight Connector 74"/>
            <p:cNvCxnSpPr>
              <a:stCxn id="77" idx="7"/>
              <a:endCxn id="84" idx="3"/>
            </p:cNvCxnSpPr>
            <p:nvPr/>
          </p:nvCxnSpPr>
          <p:spPr>
            <a:xfrm flipV="1">
              <a:off x="5195362" y="2139408"/>
              <a:ext cx="1382528" cy="195737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Oval 75"/>
            <p:cNvSpPr/>
            <p:nvPr/>
          </p:nvSpPr>
          <p:spPr bwMode="auto">
            <a:xfrm>
              <a:off x="4334020" y="3278688"/>
              <a:ext cx="818687"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Persons</a:t>
              </a:r>
            </a:p>
          </p:txBody>
        </p:sp>
        <p:sp>
          <p:nvSpPr>
            <p:cNvPr id="77" name="Oval 76"/>
            <p:cNvSpPr/>
            <p:nvPr/>
          </p:nvSpPr>
          <p:spPr bwMode="auto">
            <a:xfrm>
              <a:off x="4546147" y="4043783"/>
              <a:ext cx="760603"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Tweets</a:t>
              </a:r>
            </a:p>
          </p:txBody>
        </p:sp>
        <p:sp>
          <p:nvSpPr>
            <p:cNvPr id="78" name="Oval 77"/>
            <p:cNvSpPr/>
            <p:nvPr/>
          </p:nvSpPr>
          <p:spPr bwMode="auto">
            <a:xfrm>
              <a:off x="2504544" y="4047526"/>
              <a:ext cx="760603"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Space</a:t>
              </a:r>
            </a:p>
          </p:txBody>
        </p:sp>
        <p:sp>
          <p:nvSpPr>
            <p:cNvPr id="79" name="Oval 78"/>
            <p:cNvSpPr/>
            <p:nvPr/>
          </p:nvSpPr>
          <p:spPr bwMode="auto">
            <a:xfrm>
              <a:off x="6424858" y="2904425"/>
              <a:ext cx="843892"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Disease</a:t>
              </a:r>
            </a:p>
          </p:txBody>
        </p:sp>
        <p:sp>
          <p:nvSpPr>
            <p:cNvPr id="80" name="Oval 79"/>
            <p:cNvSpPr/>
            <p:nvPr/>
          </p:nvSpPr>
          <p:spPr bwMode="auto">
            <a:xfrm>
              <a:off x="4190925" y="2595515"/>
              <a:ext cx="1075052"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Population</a:t>
              </a:r>
            </a:p>
          </p:txBody>
        </p:sp>
        <p:sp>
          <p:nvSpPr>
            <p:cNvPr id="81" name="Oval 80"/>
            <p:cNvSpPr/>
            <p:nvPr/>
          </p:nvSpPr>
          <p:spPr bwMode="auto">
            <a:xfrm>
              <a:off x="3882770" y="1700661"/>
              <a:ext cx="1691361" cy="621585"/>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Disease-affected sub-population</a:t>
              </a:r>
            </a:p>
          </p:txBody>
        </p:sp>
        <p:cxnSp>
          <p:nvCxnSpPr>
            <p:cNvPr id="82" name="Straight Arrow Connector 81"/>
            <p:cNvCxnSpPr>
              <a:stCxn id="81" idx="4"/>
              <a:endCxn id="80" idx="0"/>
            </p:cNvCxnSpPr>
            <p:nvPr/>
          </p:nvCxnSpPr>
          <p:spPr>
            <a:xfrm>
              <a:off x="4728451" y="2322246"/>
              <a:ext cx="0" cy="27326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80" idx="4"/>
              <a:endCxn id="76" idx="0"/>
            </p:cNvCxnSpPr>
            <p:nvPr/>
          </p:nvCxnSpPr>
          <p:spPr>
            <a:xfrm>
              <a:off x="4728451" y="2957425"/>
              <a:ext cx="14913" cy="32126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auto">
            <a:xfrm>
              <a:off x="6466502" y="1830498"/>
              <a:ext cx="760603"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Time</a:t>
              </a:r>
            </a:p>
          </p:txBody>
        </p:sp>
        <p:cxnSp>
          <p:nvCxnSpPr>
            <p:cNvPr id="85" name="Straight Arrow Connector 53"/>
            <p:cNvCxnSpPr>
              <a:stCxn id="80" idx="2"/>
              <a:endCxn id="78" idx="0"/>
            </p:cNvCxnSpPr>
            <p:nvPr/>
          </p:nvCxnSpPr>
          <p:spPr>
            <a:xfrm rot="10800000" flipV="1">
              <a:off x="2884847" y="2776470"/>
              <a:ext cx="1306079" cy="1271056"/>
            </a:xfrm>
            <a:prstGeom prst="curved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328142" y="2131423"/>
              <a:ext cx="808070" cy="253916"/>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distributed in</a:t>
              </a:r>
            </a:p>
          </p:txBody>
        </p:sp>
        <p:sp>
          <p:nvSpPr>
            <p:cNvPr id="87" name="TextBox 86"/>
            <p:cNvSpPr txBox="1"/>
            <p:nvPr/>
          </p:nvSpPr>
          <p:spPr>
            <a:xfrm>
              <a:off x="3637553" y="2822105"/>
              <a:ext cx="770437"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distributed in</a:t>
              </a:r>
            </a:p>
          </p:txBody>
        </p:sp>
        <p:sp>
          <p:nvSpPr>
            <p:cNvPr id="88" name="TextBox 87"/>
            <p:cNvSpPr txBox="1"/>
            <p:nvPr/>
          </p:nvSpPr>
          <p:spPr>
            <a:xfrm>
              <a:off x="5535744" y="1770291"/>
              <a:ext cx="798990" cy="253916"/>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change over</a:t>
              </a:r>
            </a:p>
          </p:txBody>
        </p:sp>
        <p:sp>
          <p:nvSpPr>
            <p:cNvPr id="89" name="TextBox 88"/>
            <p:cNvSpPr txBox="1"/>
            <p:nvPr/>
          </p:nvSpPr>
          <p:spPr>
            <a:xfrm>
              <a:off x="4270669" y="2304343"/>
              <a:ext cx="497075"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part of</a:t>
              </a:r>
            </a:p>
          </p:txBody>
        </p:sp>
        <p:sp>
          <p:nvSpPr>
            <p:cNvPr id="90" name="TextBox 89"/>
            <p:cNvSpPr txBox="1"/>
            <p:nvPr/>
          </p:nvSpPr>
          <p:spPr>
            <a:xfrm>
              <a:off x="4096603" y="3008711"/>
              <a:ext cx="694869"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consists of</a:t>
              </a:r>
            </a:p>
          </p:txBody>
        </p:sp>
        <p:sp>
          <p:nvSpPr>
            <p:cNvPr id="91" name="TextBox 90"/>
            <p:cNvSpPr txBox="1"/>
            <p:nvPr/>
          </p:nvSpPr>
          <p:spPr>
            <a:xfrm>
              <a:off x="4044347" y="3674315"/>
              <a:ext cx="804473"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can generate</a:t>
              </a:r>
            </a:p>
          </p:txBody>
        </p:sp>
        <p:sp>
          <p:nvSpPr>
            <p:cNvPr id="92" name="TextBox 91"/>
            <p:cNvSpPr txBox="1"/>
            <p:nvPr/>
          </p:nvSpPr>
          <p:spPr>
            <a:xfrm>
              <a:off x="5123666" y="2262229"/>
              <a:ext cx="446114"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have</a:t>
              </a:r>
            </a:p>
          </p:txBody>
        </p:sp>
        <p:sp>
          <p:nvSpPr>
            <p:cNvPr id="93" name="TextBox 92"/>
            <p:cNvSpPr txBox="1"/>
            <p:nvPr/>
          </p:nvSpPr>
          <p:spPr>
            <a:xfrm>
              <a:off x="3814474" y="4211428"/>
              <a:ext cx="783055" cy="253916"/>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distributed in</a:t>
              </a:r>
            </a:p>
          </p:txBody>
        </p:sp>
        <p:sp>
          <p:nvSpPr>
            <p:cNvPr id="94" name="Oval 93"/>
            <p:cNvSpPr/>
            <p:nvPr/>
          </p:nvSpPr>
          <p:spPr bwMode="auto">
            <a:xfrm>
              <a:off x="5655562" y="4040554"/>
              <a:ext cx="760603"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Words</a:t>
              </a:r>
            </a:p>
          </p:txBody>
        </p:sp>
        <p:cxnSp>
          <p:nvCxnSpPr>
            <p:cNvPr id="95" name="Straight Arrow Connector 94"/>
            <p:cNvCxnSpPr>
              <a:stCxn id="94" idx="0"/>
              <a:endCxn id="79" idx="3"/>
            </p:cNvCxnSpPr>
            <p:nvPr/>
          </p:nvCxnSpPr>
          <p:spPr>
            <a:xfrm flipV="1">
              <a:off x="6035864" y="3213335"/>
              <a:ext cx="512579" cy="82721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76" idx="2"/>
              <a:endCxn id="78" idx="7"/>
            </p:cNvCxnSpPr>
            <p:nvPr/>
          </p:nvCxnSpPr>
          <p:spPr>
            <a:xfrm flipH="1">
              <a:off x="3153759" y="3459643"/>
              <a:ext cx="1180261" cy="64088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778598" y="3295294"/>
              <a:ext cx="562594"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move in</a:t>
              </a:r>
            </a:p>
          </p:txBody>
        </p:sp>
        <p:cxnSp>
          <p:nvCxnSpPr>
            <p:cNvPr id="98" name="Straight Arrow Connector 71"/>
            <p:cNvCxnSpPr>
              <a:stCxn id="81" idx="2"/>
              <a:endCxn id="78" idx="1"/>
            </p:cNvCxnSpPr>
            <p:nvPr/>
          </p:nvCxnSpPr>
          <p:spPr>
            <a:xfrm rot="10800000" flipV="1">
              <a:off x="2615932" y="2011454"/>
              <a:ext cx="1266838" cy="2089072"/>
            </a:xfrm>
            <a:prstGeom prst="curved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76" idx="4"/>
              <a:endCxn id="77" idx="0"/>
            </p:cNvCxnSpPr>
            <p:nvPr/>
          </p:nvCxnSpPr>
          <p:spPr>
            <a:xfrm>
              <a:off x="4743364" y="3640598"/>
              <a:ext cx="183085" cy="4031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77" idx="2"/>
              <a:endCxn id="78" idx="6"/>
            </p:cNvCxnSpPr>
            <p:nvPr/>
          </p:nvCxnSpPr>
          <p:spPr>
            <a:xfrm flipH="1">
              <a:off x="3265147" y="4224738"/>
              <a:ext cx="1281000" cy="374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816292" y="3617547"/>
              <a:ext cx="675431" cy="400110"/>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distributed in</a:t>
              </a:r>
            </a:p>
          </p:txBody>
        </p:sp>
        <p:cxnSp>
          <p:nvCxnSpPr>
            <p:cNvPr id="102" name="Straight Arrow Connector 101"/>
            <p:cNvCxnSpPr>
              <a:stCxn id="77" idx="6"/>
              <a:endCxn id="94" idx="2"/>
            </p:cNvCxnSpPr>
            <p:nvPr/>
          </p:nvCxnSpPr>
          <p:spPr>
            <a:xfrm flipV="1">
              <a:off x="5306750" y="4221509"/>
              <a:ext cx="348812" cy="32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5189500" y="4216577"/>
              <a:ext cx="558436"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contain</a:t>
              </a:r>
            </a:p>
          </p:txBody>
        </p:sp>
        <p:sp>
          <p:nvSpPr>
            <p:cNvPr id="104" name="TextBox 103"/>
            <p:cNvSpPr txBox="1"/>
            <p:nvPr/>
          </p:nvSpPr>
          <p:spPr>
            <a:xfrm>
              <a:off x="5434833" y="3801305"/>
              <a:ext cx="706707"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can refer to</a:t>
              </a:r>
            </a:p>
          </p:txBody>
        </p:sp>
        <p:sp>
          <p:nvSpPr>
            <p:cNvPr id="105" name="Oval 104"/>
            <p:cNvSpPr/>
            <p:nvPr/>
          </p:nvSpPr>
          <p:spPr bwMode="auto">
            <a:xfrm>
              <a:off x="6951565" y="5042126"/>
              <a:ext cx="683635"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Wind</a:t>
              </a:r>
            </a:p>
          </p:txBody>
        </p:sp>
        <p:sp>
          <p:nvSpPr>
            <p:cNvPr id="106" name="Oval 105"/>
            <p:cNvSpPr/>
            <p:nvPr/>
          </p:nvSpPr>
          <p:spPr bwMode="auto">
            <a:xfrm>
              <a:off x="6105415" y="4634741"/>
              <a:ext cx="645535"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defTabSz="914400" fontAlgn="base">
                <a:spcBef>
                  <a:spcPct val="0"/>
                </a:spcBef>
                <a:spcAft>
                  <a:spcPct val="40000"/>
                </a:spcAft>
              </a:pPr>
              <a:r>
                <a:rPr lang="en-GB" sz="1200" dirty="0">
                  <a:latin typeface="Arial" panose="020B0604020202020204" pitchFamily="34" charset="0"/>
                  <a:cs typeface="Arial" panose="020B0604020202020204" pitchFamily="34" charset="0"/>
                </a:rPr>
                <a:t>River</a:t>
              </a:r>
            </a:p>
          </p:txBody>
        </p:sp>
        <p:cxnSp>
          <p:nvCxnSpPr>
            <p:cNvPr id="107" name="Straight Arrow Connector 165"/>
            <p:cNvCxnSpPr>
              <a:stCxn id="106" idx="2"/>
              <a:endCxn id="78" idx="5"/>
            </p:cNvCxnSpPr>
            <p:nvPr/>
          </p:nvCxnSpPr>
          <p:spPr>
            <a:xfrm rot="10800000">
              <a:off x="3153759" y="4356436"/>
              <a:ext cx="2951656" cy="459260"/>
            </a:xfrm>
            <a:prstGeom prst="curved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p:cNvCxnSpPr>
              <a:stCxn id="105" idx="2"/>
              <a:endCxn id="78" idx="4"/>
            </p:cNvCxnSpPr>
            <p:nvPr/>
          </p:nvCxnSpPr>
          <p:spPr>
            <a:xfrm rot="10800000">
              <a:off x="2884847" y="4409437"/>
              <a:ext cx="4066719" cy="813645"/>
            </a:xfrm>
            <a:prstGeom prst="curved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555786" y="4765440"/>
              <a:ext cx="607218"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moves in</a:t>
              </a:r>
            </a:p>
          </p:txBody>
        </p:sp>
        <p:sp>
          <p:nvSpPr>
            <p:cNvPr id="110" name="TextBox 109"/>
            <p:cNvSpPr txBox="1"/>
            <p:nvPr/>
          </p:nvSpPr>
          <p:spPr>
            <a:xfrm>
              <a:off x="6401125" y="5192362"/>
              <a:ext cx="607218"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moves in</a:t>
              </a:r>
            </a:p>
          </p:txBody>
        </p:sp>
        <p:cxnSp>
          <p:nvCxnSpPr>
            <p:cNvPr id="111" name="Straight Arrow Connector 110"/>
            <p:cNvCxnSpPr>
              <a:stCxn id="106" idx="0"/>
              <a:endCxn id="79" idx="4"/>
            </p:cNvCxnSpPr>
            <p:nvPr/>
          </p:nvCxnSpPr>
          <p:spPr>
            <a:xfrm flipV="1">
              <a:off x="6428183" y="3266335"/>
              <a:ext cx="418621" cy="136840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6418705" y="4165435"/>
              <a:ext cx="589638" cy="400110"/>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can transmit</a:t>
              </a:r>
            </a:p>
          </p:txBody>
        </p:sp>
        <p:cxnSp>
          <p:nvCxnSpPr>
            <p:cNvPr id="113" name="Straight Arrow Connector 112"/>
            <p:cNvCxnSpPr>
              <a:stCxn id="105" idx="0"/>
              <a:endCxn id="79" idx="5"/>
            </p:cNvCxnSpPr>
            <p:nvPr/>
          </p:nvCxnSpPr>
          <p:spPr>
            <a:xfrm flipH="1" flipV="1">
              <a:off x="7145165" y="3213335"/>
              <a:ext cx="148218" cy="182879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759376" y="4647288"/>
              <a:ext cx="589638" cy="400110"/>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can transmit</a:t>
              </a:r>
            </a:p>
          </p:txBody>
        </p:sp>
        <p:cxnSp>
          <p:nvCxnSpPr>
            <p:cNvPr id="115" name="Straight Arrow Connector 114"/>
            <p:cNvCxnSpPr>
              <a:stCxn id="81" idx="6"/>
              <a:endCxn id="84" idx="2"/>
            </p:cNvCxnSpPr>
            <p:nvPr/>
          </p:nvCxnSpPr>
          <p:spPr>
            <a:xfrm flipV="1">
              <a:off x="5574131" y="2011453"/>
              <a:ext cx="892371" cy="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85"/>
            <p:cNvCxnSpPr>
              <a:stCxn id="105" idx="6"/>
              <a:endCxn id="84" idx="6"/>
            </p:cNvCxnSpPr>
            <p:nvPr/>
          </p:nvCxnSpPr>
          <p:spPr>
            <a:xfrm flipH="1" flipV="1">
              <a:off x="7227105" y="2011453"/>
              <a:ext cx="408095" cy="3211628"/>
            </a:xfrm>
            <a:prstGeom prst="curvedConnector3">
              <a:avLst>
                <a:gd name="adj1" fmla="val -5601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7278487" y="4171026"/>
              <a:ext cx="644587" cy="400110"/>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changes over</a:t>
              </a:r>
            </a:p>
          </p:txBody>
        </p:sp>
        <p:sp>
          <p:nvSpPr>
            <p:cNvPr id="118" name="Rectangle 117"/>
            <p:cNvSpPr/>
            <p:nvPr/>
          </p:nvSpPr>
          <p:spPr>
            <a:xfrm>
              <a:off x="5729105" y="3098214"/>
              <a:ext cx="85810" cy="28755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TextBox 118"/>
            <p:cNvSpPr txBox="1"/>
            <p:nvPr/>
          </p:nvSpPr>
          <p:spPr>
            <a:xfrm>
              <a:off x="4946256" y="2965586"/>
              <a:ext cx="751021" cy="400110"/>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can have, can transmit</a:t>
              </a:r>
            </a:p>
          </p:txBody>
        </p:sp>
        <p:cxnSp>
          <p:nvCxnSpPr>
            <p:cNvPr id="120" name="Straight Arrow Connector 119"/>
            <p:cNvCxnSpPr>
              <a:stCxn id="76" idx="6"/>
              <a:endCxn id="79" idx="2"/>
            </p:cNvCxnSpPr>
            <p:nvPr/>
          </p:nvCxnSpPr>
          <p:spPr>
            <a:xfrm flipV="1">
              <a:off x="5152707" y="3085380"/>
              <a:ext cx="1272151" cy="37426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6139755" y="2644179"/>
              <a:ext cx="77791" cy="28755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2" name="Straight Arrow Connector 121"/>
            <p:cNvCxnSpPr>
              <a:stCxn id="81" idx="5"/>
              <a:endCxn id="79" idx="1"/>
            </p:cNvCxnSpPr>
            <p:nvPr/>
          </p:nvCxnSpPr>
          <p:spPr>
            <a:xfrm>
              <a:off x="5326437" y="2231217"/>
              <a:ext cx="1222006" cy="72620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79" idx="0"/>
              <a:endCxn id="84" idx="4"/>
            </p:cNvCxnSpPr>
            <p:nvPr/>
          </p:nvCxnSpPr>
          <p:spPr>
            <a:xfrm flipV="1">
              <a:off x="6846804" y="2192408"/>
              <a:ext cx="0" cy="71201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6270320" y="2569420"/>
              <a:ext cx="644587" cy="246221"/>
            </a:xfrm>
            <a:prstGeom prst="rect">
              <a:avLst/>
            </a:prstGeom>
            <a:noFill/>
          </p:spPr>
          <p:txBody>
            <a:bodyPr wrap="square" rtlCol="0">
              <a:spAutoFit/>
            </a:bodyPr>
            <a:lstStyle/>
            <a:p>
              <a:pPr algn="ctr"/>
              <a:r>
                <a:rPr lang="en-US" sz="1000" i="1" dirty="0">
                  <a:latin typeface="Arial Narrow" panose="020B0606020202030204" pitchFamily="34" charset="0"/>
                  <a:cs typeface="Arial" panose="020B0604020202020204" pitchFamily="34" charset="0"/>
                </a:rPr>
                <a:t>occurs in</a:t>
              </a:r>
            </a:p>
          </p:txBody>
        </p:sp>
      </p:grpSp>
      <p:sp>
        <p:nvSpPr>
          <p:cNvPr id="125" name="TextBox 124"/>
          <p:cNvSpPr txBox="1"/>
          <p:nvPr/>
        </p:nvSpPr>
        <p:spPr>
          <a:xfrm>
            <a:off x="3992931" y="1590154"/>
            <a:ext cx="4959691" cy="800219"/>
          </a:xfrm>
          <a:prstGeom prst="rect">
            <a:avLst/>
          </a:prstGeom>
          <a:noFill/>
        </p:spPr>
        <p:txBody>
          <a:bodyPr wrap="none" rtlCol="0">
            <a:spAutoFit/>
          </a:bodyPr>
          <a:lstStyle/>
          <a:p>
            <a:r>
              <a:rPr lang="en-GB" dirty="0" smtClean="0"/>
              <a:t>Subject of the VAST Challenge: epidemic outbreak</a:t>
            </a:r>
          </a:p>
          <a:p>
            <a:pPr>
              <a:spcBef>
                <a:spcPts val="1200"/>
              </a:spcBef>
            </a:pPr>
            <a:r>
              <a:rPr lang="en-GB" dirty="0" smtClean="0"/>
              <a:t>Components and relationships:</a:t>
            </a:r>
          </a:p>
        </p:txBody>
      </p:sp>
    </p:spTree>
    <p:extLst>
      <p:ext uri="{BB962C8B-B14F-4D97-AF65-F5344CB8AC3E}">
        <p14:creationId xmlns:p14="http://schemas.microsoft.com/office/powerpoint/2010/main" val="12333101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goal of analysis</a:t>
            </a:r>
            <a:endParaRPr lang="en-GB" dirty="0"/>
          </a:p>
        </p:txBody>
      </p:sp>
      <p:sp>
        <p:nvSpPr>
          <p:cNvPr id="73" name="Content Placeholder 72"/>
          <p:cNvSpPr>
            <a:spLocks noGrp="1"/>
          </p:cNvSpPr>
          <p:nvPr>
            <p:ph idx="1"/>
          </p:nvPr>
        </p:nvSpPr>
        <p:spPr>
          <a:xfrm>
            <a:off x="356461" y="1666069"/>
            <a:ext cx="8462075" cy="4684578"/>
          </a:xfrm>
        </p:spPr>
        <p:txBody>
          <a:bodyPr/>
          <a:lstStyle/>
          <a:p>
            <a:pPr marL="285750" indent="-285750"/>
            <a:r>
              <a:rPr lang="en-GB" dirty="0" smtClean="0"/>
              <a:t>Analysis </a:t>
            </a:r>
            <a:r>
              <a:rPr lang="en-GB" dirty="0"/>
              <a:t>is applied not directly </a:t>
            </a:r>
            <a:r>
              <a:rPr lang="en-GB" dirty="0" smtClean="0"/>
              <a:t>to the </a:t>
            </a:r>
            <a:r>
              <a:rPr lang="en-GB" dirty="0"/>
              <a:t>subject but to </a:t>
            </a:r>
            <a:r>
              <a:rPr lang="en-GB" b="1" i="1" dirty="0"/>
              <a:t>data</a:t>
            </a:r>
            <a:r>
              <a:rPr lang="en-GB" dirty="0"/>
              <a:t>, </a:t>
            </a:r>
            <a:r>
              <a:rPr lang="en-GB" dirty="0" smtClean="0"/>
              <a:t>which are recorded observations </a:t>
            </a:r>
            <a:r>
              <a:rPr lang="en-GB" dirty="0"/>
              <a:t>and </a:t>
            </a:r>
            <a:r>
              <a:rPr lang="en-GB" dirty="0" smtClean="0"/>
              <a:t>measurements.</a:t>
            </a:r>
          </a:p>
          <a:p>
            <a:pPr marL="517950" lvl="1" indent="-285750"/>
            <a:r>
              <a:rPr lang="en-GB" dirty="0" smtClean="0"/>
              <a:t>VAST Challenge subject: epidemic outbreak</a:t>
            </a:r>
          </a:p>
          <a:p>
            <a:pPr marL="517950" lvl="1" indent="-285750"/>
            <a:r>
              <a:rPr lang="en-GB" dirty="0" smtClean="0"/>
              <a:t>VAST Challenge data: </a:t>
            </a:r>
            <a:r>
              <a:rPr lang="en-GB" dirty="0" err="1" smtClean="0"/>
              <a:t>geolocated</a:t>
            </a:r>
            <a:r>
              <a:rPr lang="en-GB" dirty="0" smtClean="0"/>
              <a:t> microblog messages</a:t>
            </a:r>
          </a:p>
          <a:p>
            <a:pPr marL="285750" indent="-285750"/>
            <a:r>
              <a:rPr lang="en-GB" dirty="0" smtClean="0"/>
              <a:t>Data </a:t>
            </a:r>
            <a:r>
              <a:rPr lang="en-GB" dirty="0"/>
              <a:t>specify correspondences </a:t>
            </a:r>
            <a:r>
              <a:rPr lang="en-GB" dirty="0" smtClean="0"/>
              <a:t>between particular </a:t>
            </a:r>
            <a:r>
              <a:rPr lang="en-GB" dirty="0"/>
              <a:t>elements of different </a:t>
            </a:r>
            <a:r>
              <a:rPr lang="en-GB" dirty="0" smtClean="0"/>
              <a:t>components and thereby partly reflect the relationships between the components.</a:t>
            </a:r>
          </a:p>
          <a:p>
            <a:pPr marL="517950" lvl="1" indent="-285750"/>
            <a:r>
              <a:rPr lang="en-GB" dirty="0" smtClean="0"/>
              <a:t>Correspondences in VAST Challenge data: microblog users – disease symptoms (words in texts) – time moments – spatial locations; rivers, bridges, etc. – spatial locations; weather conditions </a:t>
            </a:r>
            <a:r>
              <a:rPr lang="en-GB" dirty="0"/>
              <a:t>– </a:t>
            </a:r>
            <a:r>
              <a:rPr lang="en-GB" dirty="0" smtClean="0"/>
              <a:t>time </a:t>
            </a:r>
            <a:r>
              <a:rPr lang="en-GB" dirty="0"/>
              <a:t>intervals </a:t>
            </a:r>
            <a:endParaRPr lang="en-GB" dirty="0" smtClean="0"/>
          </a:p>
          <a:p>
            <a:pPr marL="285750" indent="-285750"/>
            <a:r>
              <a:rPr lang="en-GB" dirty="0" smtClean="0"/>
              <a:t>The required outcome of the analysis is </a:t>
            </a:r>
            <a:r>
              <a:rPr lang="en-GB" b="1" i="1" dirty="0" smtClean="0"/>
              <a:t>understanding</a:t>
            </a:r>
            <a:r>
              <a:rPr lang="en-GB" dirty="0" smtClean="0"/>
              <a:t> (= </a:t>
            </a:r>
            <a:r>
              <a:rPr lang="en-GB" b="1" i="1" dirty="0" smtClean="0"/>
              <a:t>knowledge</a:t>
            </a:r>
            <a:r>
              <a:rPr lang="en-GB" dirty="0" smtClean="0"/>
              <a:t>) of the subject generated in the mind of the analysts, plus, possibly a computer model of the subject.</a:t>
            </a:r>
            <a:endParaRPr lang="en-GB" dirty="0"/>
          </a:p>
        </p:txBody>
      </p:sp>
      <p:sp>
        <p:nvSpPr>
          <p:cNvPr id="71" name="Slide Number Placeholder 70"/>
          <p:cNvSpPr>
            <a:spLocks noGrp="1"/>
          </p:cNvSpPr>
          <p:nvPr>
            <p:ph type="sldNum" sz="quarter" idx="12"/>
          </p:nvPr>
        </p:nvSpPr>
        <p:spPr/>
        <p:txBody>
          <a:bodyPr/>
          <a:lstStyle/>
          <a:p>
            <a:fld id="{FB8AE29E-CEF7-4D01-9252-1A41198295E8}" type="slidenum">
              <a:rPr lang="en-GB" noProof="0" smtClean="0"/>
              <a:pPr/>
              <a:t>22</a:t>
            </a:fld>
            <a:endParaRPr lang="en-GB" noProof="0" dirty="0"/>
          </a:p>
        </p:txBody>
      </p:sp>
    </p:spTree>
    <p:extLst>
      <p:ext uri="{BB962C8B-B14F-4D97-AF65-F5344CB8AC3E}">
        <p14:creationId xmlns:p14="http://schemas.microsoft.com/office/powerpoint/2010/main" val="29749161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 analytics activity</a:t>
            </a:r>
            <a:endParaRPr lang="en-GB" dirty="0"/>
          </a:p>
        </p:txBody>
      </p:sp>
      <p:sp>
        <p:nvSpPr>
          <p:cNvPr id="55" name="Content Placeholder 54"/>
          <p:cNvSpPr>
            <a:spLocks noGrp="1"/>
          </p:cNvSpPr>
          <p:nvPr>
            <p:ph idx="1"/>
          </p:nvPr>
        </p:nvSpPr>
        <p:spPr>
          <a:xfrm>
            <a:off x="356461" y="1666069"/>
            <a:ext cx="8462075" cy="656916"/>
          </a:xfrm>
        </p:spPr>
        <p:txBody>
          <a:bodyPr/>
          <a:lstStyle/>
          <a:p>
            <a:r>
              <a:rPr lang="en-GB" dirty="0" smtClean="0"/>
              <a:t>It is not making pictures but using pictures to </a:t>
            </a:r>
            <a:r>
              <a:rPr lang="en-GB" b="1" i="1" dirty="0" smtClean="0"/>
              <a:t>think</a:t>
            </a:r>
            <a:r>
              <a:rPr lang="en-GB" dirty="0" smtClean="0"/>
              <a:t> and </a:t>
            </a:r>
            <a:r>
              <a:rPr lang="en-GB" b="1" i="1" dirty="0" smtClean="0"/>
              <a:t>understand</a:t>
            </a:r>
            <a:r>
              <a:rPr lang="en-GB" dirty="0" smtClean="0"/>
              <a:t>.</a:t>
            </a:r>
            <a:endParaRPr lang="en-GB" dirty="0"/>
          </a:p>
        </p:txBody>
      </p:sp>
      <p:sp>
        <p:nvSpPr>
          <p:cNvPr id="52" name="Slide Number Placeholder 51"/>
          <p:cNvSpPr>
            <a:spLocks noGrp="1"/>
          </p:cNvSpPr>
          <p:nvPr>
            <p:ph type="sldNum" sz="quarter" idx="12"/>
          </p:nvPr>
        </p:nvSpPr>
        <p:spPr/>
        <p:txBody>
          <a:bodyPr/>
          <a:lstStyle/>
          <a:p>
            <a:fld id="{FB8AE29E-CEF7-4D01-9252-1A41198295E8}" type="slidenum">
              <a:rPr lang="en-GB" noProof="0" smtClean="0"/>
              <a:pPr/>
              <a:t>23</a:t>
            </a:fld>
            <a:endParaRPr lang="en-GB" noProof="0" dirty="0"/>
          </a:p>
        </p:txBody>
      </p:sp>
      <p:grpSp>
        <p:nvGrpSpPr>
          <p:cNvPr id="54" name="Group 53"/>
          <p:cNvGrpSpPr/>
          <p:nvPr/>
        </p:nvGrpSpPr>
        <p:grpSpPr>
          <a:xfrm>
            <a:off x="260136" y="2506330"/>
            <a:ext cx="8654724" cy="3291196"/>
            <a:chOff x="218223" y="2063197"/>
            <a:chExt cx="8654724" cy="3291196"/>
          </a:xfrm>
        </p:grpSpPr>
        <p:sp>
          <p:nvSpPr>
            <p:cNvPr id="5" name="Rectangle 4"/>
            <p:cNvSpPr/>
            <p:nvPr/>
          </p:nvSpPr>
          <p:spPr>
            <a:xfrm>
              <a:off x="6104815" y="2063197"/>
              <a:ext cx="2768132" cy="3038044"/>
            </a:xfrm>
            <a:prstGeom prst="rect">
              <a:avLst/>
            </a:prstGeom>
            <a:solidFill>
              <a:srgbClr val="FAD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552542" y="2063197"/>
              <a:ext cx="3559488" cy="3036610"/>
            </a:xfrm>
            <a:prstGeom prst="rect">
              <a:avLst/>
            </a:prstGeom>
            <a:solidFill>
              <a:srgbClr val="E1D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18223" y="2063197"/>
              <a:ext cx="2345171" cy="30366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bwMode="auto">
            <a:xfrm rot="20416096">
              <a:off x="2586853" y="3311920"/>
              <a:ext cx="2327481" cy="1520558"/>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40000"/>
                </a:spcAft>
              </a:pPr>
              <a:endParaRPr lang="en-GB" sz="1400" dirty="0"/>
            </a:p>
          </p:txBody>
        </p:sp>
        <p:sp>
          <p:nvSpPr>
            <p:cNvPr id="10" name="Oval 9"/>
            <p:cNvSpPr/>
            <p:nvPr/>
          </p:nvSpPr>
          <p:spPr bwMode="auto">
            <a:xfrm>
              <a:off x="2963230" y="3319387"/>
              <a:ext cx="845578" cy="619901"/>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40000"/>
                </a:spcAft>
              </a:pPr>
              <a:r>
                <a:rPr lang="en-GB" sz="1200" dirty="0"/>
                <a:t>Data</a:t>
              </a:r>
            </a:p>
          </p:txBody>
        </p:sp>
        <p:sp>
          <p:nvSpPr>
            <p:cNvPr id="11" name="Oval 10"/>
            <p:cNvSpPr/>
            <p:nvPr/>
          </p:nvSpPr>
          <p:spPr bwMode="auto">
            <a:xfrm>
              <a:off x="4489408" y="2538498"/>
              <a:ext cx="1359790" cy="50271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40000"/>
                </a:spcAft>
              </a:pPr>
              <a:r>
                <a:rPr lang="en-GB" sz="1200" dirty="0"/>
                <a:t>Visualization</a:t>
              </a:r>
            </a:p>
          </p:txBody>
        </p:sp>
        <p:sp>
          <p:nvSpPr>
            <p:cNvPr id="12" name="Oval 11"/>
            <p:cNvSpPr/>
            <p:nvPr/>
          </p:nvSpPr>
          <p:spPr bwMode="auto">
            <a:xfrm>
              <a:off x="4223433" y="4392518"/>
              <a:ext cx="1882513" cy="587381"/>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40000"/>
                </a:spcAft>
              </a:pPr>
              <a:r>
                <a:rPr lang="en-GB" sz="1200" dirty="0"/>
                <a:t>Computed </a:t>
              </a:r>
              <a:r>
                <a:rPr lang="en-GB" sz="1200" dirty="0" smtClean="0"/>
                <a:t>artefacts</a:t>
              </a:r>
              <a:endParaRPr lang="en-GB" sz="1200" dirty="0"/>
            </a:p>
          </p:txBody>
        </p:sp>
        <p:sp>
          <p:nvSpPr>
            <p:cNvPr id="13" name="Freeform 12"/>
            <p:cNvSpPr/>
            <p:nvPr/>
          </p:nvSpPr>
          <p:spPr bwMode="auto">
            <a:xfrm rot="5793767">
              <a:off x="3770734" y="3495656"/>
              <a:ext cx="391286" cy="363703"/>
            </a:xfrm>
            <a:custGeom>
              <a:avLst/>
              <a:gdLst>
                <a:gd name="connsiteX0" fmla="*/ 148622 w 646125"/>
                <a:gd name="connsiteY0" fmla="*/ 506320 h 506320"/>
                <a:gd name="connsiteX1" fmla="*/ 35266 w 646125"/>
                <a:gd name="connsiteY1" fmla="*/ 219153 h 506320"/>
                <a:gd name="connsiteX2" fmla="*/ 360219 w 646125"/>
                <a:gd name="connsiteY2" fmla="*/ 0 h 506320"/>
                <a:gd name="connsiteX3" fmla="*/ 624714 w 646125"/>
                <a:gd name="connsiteY3" fmla="*/ 219153 h 506320"/>
                <a:gd name="connsiteX4" fmla="*/ 488688 w 646125"/>
                <a:gd name="connsiteY4" fmla="*/ 498763 h 506320"/>
                <a:gd name="connsiteX0" fmla="*/ 148622 w 646125"/>
                <a:gd name="connsiteY0" fmla="*/ 535288 h 535288"/>
                <a:gd name="connsiteX1" fmla="*/ 35266 w 646125"/>
                <a:gd name="connsiteY1" fmla="*/ 248121 h 535288"/>
                <a:gd name="connsiteX2" fmla="*/ 141065 w 646125"/>
                <a:gd name="connsiteY2" fmla="*/ 74310 h 535288"/>
                <a:gd name="connsiteX3" fmla="*/ 360219 w 646125"/>
                <a:gd name="connsiteY3" fmla="*/ 28968 h 535288"/>
                <a:gd name="connsiteX4" fmla="*/ 624714 w 646125"/>
                <a:gd name="connsiteY4" fmla="*/ 248121 h 535288"/>
                <a:gd name="connsiteX5" fmla="*/ 488688 w 646125"/>
                <a:gd name="connsiteY5" fmla="*/ 527731 h 535288"/>
                <a:gd name="connsiteX0" fmla="*/ 148622 w 632271"/>
                <a:gd name="connsiteY0" fmla="*/ 506320 h 506320"/>
                <a:gd name="connsiteX1" fmla="*/ 35266 w 632271"/>
                <a:gd name="connsiteY1" fmla="*/ 219153 h 506320"/>
                <a:gd name="connsiteX2" fmla="*/ 141065 w 632271"/>
                <a:gd name="connsiteY2" fmla="*/ 45342 h 506320"/>
                <a:gd name="connsiteX3" fmla="*/ 360219 w 632271"/>
                <a:gd name="connsiteY3" fmla="*/ 0 h 506320"/>
                <a:gd name="connsiteX4" fmla="*/ 534030 w 632271"/>
                <a:gd name="connsiteY4" fmla="*/ 45342 h 506320"/>
                <a:gd name="connsiteX5" fmla="*/ 624714 w 632271"/>
                <a:gd name="connsiteY5" fmla="*/ 219153 h 506320"/>
                <a:gd name="connsiteX6" fmla="*/ 488688 w 632271"/>
                <a:gd name="connsiteY6" fmla="*/ 498763 h 506320"/>
                <a:gd name="connsiteX0" fmla="*/ 148622 w 632271"/>
                <a:gd name="connsiteY0" fmla="*/ 506320 h 506320"/>
                <a:gd name="connsiteX1" fmla="*/ 35266 w 632271"/>
                <a:gd name="connsiteY1" fmla="*/ 196482 h 506320"/>
                <a:gd name="connsiteX2" fmla="*/ 141065 w 632271"/>
                <a:gd name="connsiteY2" fmla="*/ 45342 h 506320"/>
                <a:gd name="connsiteX3" fmla="*/ 360219 w 632271"/>
                <a:gd name="connsiteY3" fmla="*/ 0 h 506320"/>
                <a:gd name="connsiteX4" fmla="*/ 534030 w 632271"/>
                <a:gd name="connsiteY4" fmla="*/ 45342 h 506320"/>
                <a:gd name="connsiteX5" fmla="*/ 624714 w 632271"/>
                <a:gd name="connsiteY5" fmla="*/ 219153 h 506320"/>
                <a:gd name="connsiteX6" fmla="*/ 488688 w 632271"/>
                <a:gd name="connsiteY6" fmla="*/ 498763 h 506320"/>
                <a:gd name="connsiteX0" fmla="*/ 148622 w 632271"/>
                <a:gd name="connsiteY0" fmla="*/ 506320 h 506320"/>
                <a:gd name="connsiteX1" fmla="*/ 35266 w 632271"/>
                <a:gd name="connsiteY1" fmla="*/ 256938 h 506320"/>
                <a:gd name="connsiteX2" fmla="*/ 141065 w 632271"/>
                <a:gd name="connsiteY2" fmla="*/ 45342 h 506320"/>
                <a:gd name="connsiteX3" fmla="*/ 360219 w 632271"/>
                <a:gd name="connsiteY3" fmla="*/ 0 h 506320"/>
                <a:gd name="connsiteX4" fmla="*/ 534030 w 632271"/>
                <a:gd name="connsiteY4" fmla="*/ 45342 h 506320"/>
                <a:gd name="connsiteX5" fmla="*/ 624714 w 632271"/>
                <a:gd name="connsiteY5" fmla="*/ 219153 h 506320"/>
                <a:gd name="connsiteX6" fmla="*/ 488688 w 632271"/>
                <a:gd name="connsiteY6" fmla="*/ 498763 h 506320"/>
                <a:gd name="connsiteX0" fmla="*/ 156179 w 639828"/>
                <a:gd name="connsiteY0" fmla="*/ 506320 h 506320"/>
                <a:gd name="connsiteX1" fmla="*/ 35266 w 639828"/>
                <a:gd name="connsiteY1" fmla="*/ 204039 h 506320"/>
                <a:gd name="connsiteX2" fmla="*/ 148622 w 639828"/>
                <a:gd name="connsiteY2" fmla="*/ 45342 h 506320"/>
                <a:gd name="connsiteX3" fmla="*/ 367776 w 639828"/>
                <a:gd name="connsiteY3" fmla="*/ 0 h 506320"/>
                <a:gd name="connsiteX4" fmla="*/ 541587 w 639828"/>
                <a:gd name="connsiteY4" fmla="*/ 45342 h 506320"/>
                <a:gd name="connsiteX5" fmla="*/ 632271 w 639828"/>
                <a:gd name="connsiteY5" fmla="*/ 219153 h 506320"/>
                <a:gd name="connsiteX6" fmla="*/ 496245 w 639828"/>
                <a:gd name="connsiteY6" fmla="*/ 498763 h 506320"/>
                <a:gd name="connsiteX0" fmla="*/ 120913 w 604562"/>
                <a:gd name="connsiteY0" fmla="*/ 506320 h 564257"/>
                <a:gd name="connsiteX1" fmla="*/ 151141 w 604562"/>
                <a:gd name="connsiteY1" fmla="*/ 513877 h 564257"/>
                <a:gd name="connsiteX2" fmla="*/ 0 w 604562"/>
                <a:gd name="connsiteY2" fmla="*/ 204039 h 564257"/>
                <a:gd name="connsiteX3" fmla="*/ 113356 w 604562"/>
                <a:gd name="connsiteY3" fmla="*/ 45342 h 564257"/>
                <a:gd name="connsiteX4" fmla="*/ 332510 w 604562"/>
                <a:gd name="connsiteY4" fmla="*/ 0 h 564257"/>
                <a:gd name="connsiteX5" fmla="*/ 506321 w 604562"/>
                <a:gd name="connsiteY5" fmla="*/ 45342 h 564257"/>
                <a:gd name="connsiteX6" fmla="*/ 597005 w 604562"/>
                <a:gd name="connsiteY6" fmla="*/ 219153 h 564257"/>
                <a:gd name="connsiteX7" fmla="*/ 460979 w 604562"/>
                <a:gd name="connsiteY7" fmla="*/ 498763 h 564257"/>
                <a:gd name="connsiteX0" fmla="*/ 129730 w 613379"/>
                <a:gd name="connsiteY0" fmla="*/ 506320 h 564257"/>
                <a:gd name="connsiteX1" fmla="*/ 159958 w 613379"/>
                <a:gd name="connsiteY1" fmla="*/ 513877 h 564257"/>
                <a:gd name="connsiteX2" fmla="*/ 69274 w 613379"/>
                <a:gd name="connsiteY2" fmla="*/ 362737 h 564257"/>
                <a:gd name="connsiteX3" fmla="*/ 8817 w 613379"/>
                <a:gd name="connsiteY3" fmla="*/ 204039 h 564257"/>
                <a:gd name="connsiteX4" fmla="*/ 122173 w 613379"/>
                <a:gd name="connsiteY4" fmla="*/ 45342 h 564257"/>
                <a:gd name="connsiteX5" fmla="*/ 341327 w 613379"/>
                <a:gd name="connsiteY5" fmla="*/ 0 h 564257"/>
                <a:gd name="connsiteX6" fmla="*/ 515138 w 613379"/>
                <a:gd name="connsiteY6" fmla="*/ 45342 h 564257"/>
                <a:gd name="connsiteX7" fmla="*/ 605822 w 613379"/>
                <a:gd name="connsiteY7" fmla="*/ 219153 h 564257"/>
                <a:gd name="connsiteX8" fmla="*/ 469796 w 613379"/>
                <a:gd name="connsiteY8" fmla="*/ 498763 h 564257"/>
                <a:gd name="connsiteX0" fmla="*/ 129730 w 613379"/>
                <a:gd name="connsiteY0" fmla="*/ 506320 h 564257"/>
                <a:gd name="connsiteX1" fmla="*/ 159958 w 613379"/>
                <a:gd name="connsiteY1" fmla="*/ 513877 h 564257"/>
                <a:gd name="connsiteX2" fmla="*/ 46603 w 613379"/>
                <a:gd name="connsiteY2" fmla="*/ 385408 h 564257"/>
                <a:gd name="connsiteX3" fmla="*/ 8817 w 613379"/>
                <a:gd name="connsiteY3" fmla="*/ 204039 h 564257"/>
                <a:gd name="connsiteX4" fmla="*/ 122173 w 613379"/>
                <a:gd name="connsiteY4" fmla="*/ 45342 h 564257"/>
                <a:gd name="connsiteX5" fmla="*/ 341327 w 613379"/>
                <a:gd name="connsiteY5" fmla="*/ 0 h 564257"/>
                <a:gd name="connsiteX6" fmla="*/ 515138 w 613379"/>
                <a:gd name="connsiteY6" fmla="*/ 45342 h 564257"/>
                <a:gd name="connsiteX7" fmla="*/ 605822 w 613379"/>
                <a:gd name="connsiteY7" fmla="*/ 219153 h 564257"/>
                <a:gd name="connsiteX8" fmla="*/ 469796 w 613379"/>
                <a:gd name="connsiteY8" fmla="*/ 498763 h 564257"/>
                <a:gd name="connsiteX0" fmla="*/ 129730 w 615898"/>
                <a:gd name="connsiteY0" fmla="*/ 512618 h 570555"/>
                <a:gd name="connsiteX1" fmla="*/ 159958 w 615898"/>
                <a:gd name="connsiteY1" fmla="*/ 520175 h 570555"/>
                <a:gd name="connsiteX2" fmla="*/ 46603 w 615898"/>
                <a:gd name="connsiteY2" fmla="*/ 391706 h 570555"/>
                <a:gd name="connsiteX3" fmla="*/ 8817 w 615898"/>
                <a:gd name="connsiteY3" fmla="*/ 210337 h 570555"/>
                <a:gd name="connsiteX4" fmla="*/ 122173 w 615898"/>
                <a:gd name="connsiteY4" fmla="*/ 51640 h 570555"/>
                <a:gd name="connsiteX5" fmla="*/ 341327 w 615898"/>
                <a:gd name="connsiteY5" fmla="*/ 6298 h 570555"/>
                <a:gd name="connsiteX6" fmla="*/ 530252 w 615898"/>
                <a:gd name="connsiteY6" fmla="*/ 89425 h 570555"/>
                <a:gd name="connsiteX7" fmla="*/ 605822 w 615898"/>
                <a:gd name="connsiteY7" fmla="*/ 225451 h 570555"/>
                <a:gd name="connsiteX8" fmla="*/ 469796 w 615898"/>
                <a:gd name="connsiteY8" fmla="*/ 505061 h 570555"/>
                <a:gd name="connsiteX0" fmla="*/ 129730 w 608341"/>
                <a:gd name="connsiteY0" fmla="*/ 512618 h 570555"/>
                <a:gd name="connsiteX1" fmla="*/ 159958 w 608341"/>
                <a:gd name="connsiteY1" fmla="*/ 520175 h 570555"/>
                <a:gd name="connsiteX2" fmla="*/ 46603 w 608341"/>
                <a:gd name="connsiteY2" fmla="*/ 391706 h 570555"/>
                <a:gd name="connsiteX3" fmla="*/ 8817 w 608341"/>
                <a:gd name="connsiteY3" fmla="*/ 210337 h 570555"/>
                <a:gd name="connsiteX4" fmla="*/ 122173 w 608341"/>
                <a:gd name="connsiteY4" fmla="*/ 51640 h 570555"/>
                <a:gd name="connsiteX5" fmla="*/ 341327 w 608341"/>
                <a:gd name="connsiteY5" fmla="*/ 6298 h 570555"/>
                <a:gd name="connsiteX6" fmla="*/ 530252 w 608341"/>
                <a:gd name="connsiteY6" fmla="*/ 89425 h 570555"/>
                <a:gd name="connsiteX7" fmla="*/ 598265 w 608341"/>
                <a:gd name="connsiteY7" fmla="*/ 248122 h 570555"/>
                <a:gd name="connsiteX8" fmla="*/ 469796 w 608341"/>
                <a:gd name="connsiteY8" fmla="*/ 505061 h 570555"/>
                <a:gd name="connsiteX0" fmla="*/ 129730 w 608341"/>
                <a:gd name="connsiteY0" fmla="*/ 512618 h 512618"/>
                <a:gd name="connsiteX1" fmla="*/ 46603 w 608341"/>
                <a:gd name="connsiteY1" fmla="*/ 391706 h 512618"/>
                <a:gd name="connsiteX2" fmla="*/ 8817 w 608341"/>
                <a:gd name="connsiteY2" fmla="*/ 210337 h 512618"/>
                <a:gd name="connsiteX3" fmla="*/ 122173 w 608341"/>
                <a:gd name="connsiteY3" fmla="*/ 51640 h 512618"/>
                <a:gd name="connsiteX4" fmla="*/ 341327 w 608341"/>
                <a:gd name="connsiteY4" fmla="*/ 6298 h 512618"/>
                <a:gd name="connsiteX5" fmla="*/ 530252 w 608341"/>
                <a:gd name="connsiteY5" fmla="*/ 89425 h 512618"/>
                <a:gd name="connsiteX6" fmla="*/ 598265 w 608341"/>
                <a:gd name="connsiteY6" fmla="*/ 248122 h 512618"/>
                <a:gd name="connsiteX7" fmla="*/ 469796 w 608341"/>
                <a:gd name="connsiteY7" fmla="*/ 505061 h 51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341" h="512618">
                  <a:moveTo>
                    <a:pt x="129730" y="512618"/>
                  </a:moveTo>
                  <a:cubicBezTo>
                    <a:pt x="112412" y="487428"/>
                    <a:pt x="66755" y="442086"/>
                    <a:pt x="46603" y="391706"/>
                  </a:cubicBezTo>
                  <a:cubicBezTo>
                    <a:pt x="21413" y="340066"/>
                    <a:pt x="0" y="263236"/>
                    <a:pt x="8817" y="210337"/>
                  </a:cubicBezTo>
                  <a:cubicBezTo>
                    <a:pt x="12595" y="139805"/>
                    <a:pt x="66755" y="85646"/>
                    <a:pt x="122173" y="51640"/>
                  </a:cubicBezTo>
                  <a:cubicBezTo>
                    <a:pt x="177591" y="17634"/>
                    <a:pt x="273314" y="0"/>
                    <a:pt x="341327" y="6298"/>
                  </a:cubicBezTo>
                  <a:cubicBezTo>
                    <a:pt x="409340" y="12596"/>
                    <a:pt x="487429" y="49121"/>
                    <a:pt x="530252" y="89425"/>
                  </a:cubicBezTo>
                  <a:cubicBezTo>
                    <a:pt x="573075" y="129729"/>
                    <a:pt x="608341" y="178849"/>
                    <a:pt x="598265" y="248122"/>
                  </a:cubicBezTo>
                  <a:cubicBezTo>
                    <a:pt x="588189" y="317395"/>
                    <a:pt x="548514" y="406819"/>
                    <a:pt x="469796" y="505061"/>
                  </a:cubicBezTo>
                </a:path>
              </a:pathLst>
            </a:custGeom>
            <a:noFill/>
            <a:ln w="12700" cap="flat" cmpd="sng" algn="ctr">
              <a:solidFill>
                <a:schemeClr val="tx1">
                  <a:lumMod val="75000"/>
                  <a:lumOff val="25000"/>
                </a:schemeClr>
              </a:solidFill>
              <a:prstDash val="solid"/>
              <a:round/>
              <a:headEnd type="none" w="med" len="med"/>
              <a:tailEnd type="triangle" w="med" len="lg"/>
            </a:ln>
            <a:effectLst/>
          </p:spPr>
          <p:txBody>
            <a:bodyPr rtlCol="0" anchor="ctr"/>
            <a:lstStyle/>
            <a:p>
              <a:pPr algn="ctr"/>
              <a:endParaRPr lang="en-GB" sz="1400"/>
            </a:p>
          </p:txBody>
        </p:sp>
        <p:cxnSp>
          <p:nvCxnSpPr>
            <p:cNvPr id="14" name="Straight Arrow Connector 13"/>
            <p:cNvCxnSpPr>
              <a:stCxn id="10" idx="7"/>
              <a:endCxn id="11" idx="2"/>
            </p:cNvCxnSpPr>
            <p:nvPr/>
          </p:nvCxnSpPr>
          <p:spPr bwMode="auto">
            <a:xfrm flipV="1">
              <a:off x="3684976" y="2789858"/>
              <a:ext cx="804432" cy="620311"/>
            </a:xfrm>
            <a:prstGeom prst="straightConnector1">
              <a:avLst/>
            </a:prstGeom>
            <a:noFill/>
            <a:ln w="12700" cap="flat" cmpd="sng" algn="ctr">
              <a:solidFill>
                <a:schemeClr val="tx1">
                  <a:lumMod val="75000"/>
                  <a:lumOff val="25000"/>
                </a:schemeClr>
              </a:solidFill>
              <a:prstDash val="solid"/>
              <a:round/>
              <a:headEnd type="none" w="med" len="med"/>
              <a:tailEnd type="triangle" w="med" len="lg"/>
            </a:ln>
            <a:effectLst/>
          </p:spPr>
        </p:cxnSp>
        <p:cxnSp>
          <p:nvCxnSpPr>
            <p:cNvPr id="15" name="Straight Arrow Connector 14"/>
            <p:cNvCxnSpPr>
              <a:stCxn id="10" idx="5"/>
              <a:endCxn id="12" idx="1"/>
            </p:cNvCxnSpPr>
            <p:nvPr/>
          </p:nvCxnSpPr>
          <p:spPr bwMode="auto">
            <a:xfrm>
              <a:off x="3684976" y="3848505"/>
              <a:ext cx="814144" cy="630032"/>
            </a:xfrm>
            <a:prstGeom prst="straightConnector1">
              <a:avLst/>
            </a:prstGeom>
            <a:noFill/>
            <a:ln w="12700" cap="flat" cmpd="sng" algn="ctr">
              <a:solidFill>
                <a:schemeClr val="tx1">
                  <a:lumMod val="75000"/>
                  <a:lumOff val="25000"/>
                </a:schemeClr>
              </a:solidFill>
              <a:prstDash val="solid"/>
              <a:round/>
              <a:headEnd type="none" w="med" len="med"/>
              <a:tailEnd type="triangle" w="med" len="lg"/>
            </a:ln>
            <a:effectLst/>
          </p:spPr>
        </p:cxnSp>
        <p:cxnSp>
          <p:nvCxnSpPr>
            <p:cNvPr id="16" name="Straight Arrow Connector 20"/>
            <p:cNvCxnSpPr>
              <a:stCxn id="11" idx="5"/>
            </p:cNvCxnSpPr>
            <p:nvPr/>
          </p:nvCxnSpPr>
          <p:spPr bwMode="auto">
            <a:xfrm rot="16200000" flipH="1">
              <a:off x="5699152" y="2918505"/>
              <a:ext cx="710985" cy="809165"/>
            </a:xfrm>
            <a:prstGeom prst="curvedConnector2">
              <a:avLst/>
            </a:prstGeom>
            <a:noFill/>
            <a:ln w="12700" cap="flat" cmpd="sng" algn="ctr">
              <a:solidFill>
                <a:schemeClr val="tx1">
                  <a:lumMod val="75000"/>
                  <a:lumOff val="25000"/>
                </a:schemeClr>
              </a:solidFill>
              <a:prstDash val="solid"/>
              <a:round/>
              <a:headEnd type="none" w="med" len="med"/>
              <a:tailEnd type="triangle" w="med" len="lg"/>
            </a:ln>
            <a:effectLst/>
          </p:spPr>
        </p:cxnSp>
        <p:sp>
          <p:nvSpPr>
            <p:cNvPr id="17" name="TextBox 16"/>
            <p:cNvSpPr txBox="1"/>
            <p:nvPr/>
          </p:nvSpPr>
          <p:spPr bwMode="auto">
            <a:xfrm>
              <a:off x="3960732" y="3872413"/>
              <a:ext cx="886461" cy="1692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fontAlgn="base" hangingPunct="0">
                <a:spcBef>
                  <a:spcPts val="600"/>
                </a:spcBef>
                <a:spcAft>
                  <a:spcPct val="0"/>
                </a:spcAft>
              </a:pPr>
              <a:r>
                <a:rPr lang="en-GB" sz="1100" kern="0" dirty="0">
                  <a:ea typeface="+mj-ea"/>
                  <a:cs typeface="+mj-cs"/>
                </a:rPr>
                <a:t>Transformation</a:t>
              </a:r>
            </a:p>
          </p:txBody>
        </p:sp>
        <p:sp>
          <p:nvSpPr>
            <p:cNvPr id="18" name="TextBox 17"/>
            <p:cNvSpPr txBox="1"/>
            <p:nvPr/>
          </p:nvSpPr>
          <p:spPr bwMode="auto">
            <a:xfrm>
              <a:off x="3641870" y="4376486"/>
              <a:ext cx="974858"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eaLnBrk="0" fontAlgn="base" hangingPunct="0">
                <a:spcBef>
                  <a:spcPts val="600"/>
                </a:spcBef>
                <a:spcAft>
                  <a:spcPct val="0"/>
                </a:spcAft>
              </a:pPr>
              <a:r>
                <a:rPr lang="en-GB" sz="1100" kern="0" dirty="0">
                  <a:ea typeface="+mj-ea"/>
                  <a:cs typeface="+mj-cs"/>
                </a:rPr>
                <a:t>Analysis</a:t>
              </a:r>
            </a:p>
          </p:txBody>
        </p:sp>
        <p:cxnSp>
          <p:nvCxnSpPr>
            <p:cNvPr id="19" name="Straight Arrow Connector 18"/>
            <p:cNvCxnSpPr>
              <a:endCxn id="30" idx="2"/>
            </p:cNvCxnSpPr>
            <p:nvPr/>
          </p:nvCxnSpPr>
          <p:spPr bwMode="auto">
            <a:xfrm>
              <a:off x="6935319" y="3678581"/>
              <a:ext cx="338265" cy="3917"/>
            </a:xfrm>
            <a:prstGeom prst="straightConnector1">
              <a:avLst/>
            </a:prstGeom>
            <a:noFill/>
            <a:ln w="12700" cap="flat" cmpd="sng" algn="ctr">
              <a:solidFill>
                <a:schemeClr val="tx1">
                  <a:lumMod val="75000"/>
                  <a:lumOff val="25000"/>
                </a:schemeClr>
              </a:solidFill>
              <a:prstDash val="solid"/>
              <a:round/>
              <a:headEnd type="triangle" w="med" len="lg"/>
              <a:tailEnd type="triangle" w="med" len="lg"/>
            </a:ln>
            <a:effectLst/>
          </p:spPr>
        </p:cxnSp>
        <p:cxnSp>
          <p:nvCxnSpPr>
            <p:cNvPr id="20" name="Shape 46"/>
            <p:cNvCxnSpPr>
              <a:endCxn id="11" idx="6"/>
            </p:cNvCxnSpPr>
            <p:nvPr/>
          </p:nvCxnSpPr>
          <p:spPr bwMode="auto">
            <a:xfrm rot="16200000" flipV="1">
              <a:off x="5998152" y="2640905"/>
              <a:ext cx="550169" cy="848074"/>
            </a:xfrm>
            <a:prstGeom prst="curvedConnector2">
              <a:avLst/>
            </a:prstGeom>
            <a:noFill/>
            <a:ln w="12700" cap="flat" cmpd="sng" algn="ctr">
              <a:solidFill>
                <a:schemeClr val="tx1">
                  <a:lumMod val="75000"/>
                  <a:lumOff val="25000"/>
                </a:schemeClr>
              </a:solidFill>
              <a:prstDash val="solid"/>
              <a:round/>
              <a:headEnd type="none" w="med" len="med"/>
              <a:tailEnd type="triangle" w="med" len="lg"/>
            </a:ln>
            <a:effectLst/>
          </p:spPr>
        </p:cxnSp>
        <p:cxnSp>
          <p:nvCxnSpPr>
            <p:cNvPr id="21" name="Curved Connector 20"/>
            <p:cNvCxnSpPr>
              <a:endCxn id="12" idx="6"/>
            </p:cNvCxnSpPr>
            <p:nvPr/>
          </p:nvCxnSpPr>
          <p:spPr bwMode="auto">
            <a:xfrm rot="5400000">
              <a:off x="6067072" y="4056009"/>
              <a:ext cx="669074" cy="591327"/>
            </a:xfrm>
            <a:prstGeom prst="curvedConnector2">
              <a:avLst/>
            </a:prstGeom>
            <a:noFill/>
            <a:ln w="12700" cap="flat" cmpd="sng" algn="ctr">
              <a:solidFill>
                <a:schemeClr val="tx1">
                  <a:lumMod val="75000"/>
                  <a:lumOff val="25000"/>
                </a:schemeClr>
              </a:solidFill>
              <a:prstDash val="solid"/>
              <a:round/>
              <a:headEnd type="none" w="med" len="med"/>
              <a:tailEnd type="triangle" w="med" len="lg"/>
            </a:ln>
            <a:effectLst/>
          </p:spPr>
        </p:cxnSp>
        <p:sp>
          <p:nvSpPr>
            <p:cNvPr id="22" name="TextBox 21"/>
            <p:cNvSpPr txBox="1"/>
            <p:nvPr/>
          </p:nvSpPr>
          <p:spPr bwMode="auto">
            <a:xfrm>
              <a:off x="4238857" y="3061729"/>
              <a:ext cx="910914"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eaLnBrk="0" fontAlgn="base" hangingPunct="0">
                <a:spcBef>
                  <a:spcPts val="600"/>
                </a:spcBef>
                <a:spcAft>
                  <a:spcPct val="0"/>
                </a:spcAft>
              </a:pPr>
              <a:r>
                <a:rPr lang="en-GB" sz="1100" kern="0" dirty="0">
                  <a:ea typeface="+mj-ea"/>
                  <a:cs typeface="+mj-cs"/>
                </a:rPr>
                <a:t>Visual mapping</a:t>
              </a:r>
            </a:p>
          </p:txBody>
        </p:sp>
        <p:sp>
          <p:nvSpPr>
            <p:cNvPr id="23" name="TextBox 22"/>
            <p:cNvSpPr txBox="1"/>
            <p:nvPr/>
          </p:nvSpPr>
          <p:spPr bwMode="auto">
            <a:xfrm>
              <a:off x="3396603" y="2756259"/>
              <a:ext cx="870431" cy="1692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fontAlgn="base" hangingPunct="0">
                <a:spcBef>
                  <a:spcPts val="600"/>
                </a:spcBef>
                <a:spcAft>
                  <a:spcPct val="0"/>
                </a:spcAft>
              </a:pPr>
              <a:r>
                <a:rPr lang="en-GB" sz="1100" kern="0" dirty="0">
                  <a:ea typeface="+mj-ea"/>
                  <a:cs typeface="+mj-cs"/>
                </a:rPr>
                <a:t>Visual mapping</a:t>
              </a:r>
            </a:p>
          </p:txBody>
        </p:sp>
        <p:cxnSp>
          <p:nvCxnSpPr>
            <p:cNvPr id="24" name="Straight Arrow Connector 23"/>
            <p:cNvCxnSpPr>
              <a:stCxn id="12" idx="0"/>
              <a:endCxn id="11" idx="4"/>
            </p:cNvCxnSpPr>
            <p:nvPr/>
          </p:nvCxnSpPr>
          <p:spPr bwMode="auto">
            <a:xfrm flipV="1">
              <a:off x="5164689" y="3041217"/>
              <a:ext cx="4614" cy="1351301"/>
            </a:xfrm>
            <a:prstGeom prst="straightConnector1">
              <a:avLst/>
            </a:prstGeom>
            <a:noFill/>
            <a:ln w="12700" cap="flat" cmpd="sng" algn="ctr">
              <a:solidFill>
                <a:schemeClr val="tx1">
                  <a:lumMod val="75000"/>
                  <a:lumOff val="25000"/>
                </a:schemeClr>
              </a:solidFill>
              <a:prstDash val="solid"/>
              <a:round/>
              <a:headEnd type="none" w="med" len="med"/>
              <a:tailEnd type="triangle" w="med" len="lg"/>
            </a:ln>
            <a:effectLst/>
          </p:spPr>
        </p:cxnSp>
        <p:sp>
          <p:nvSpPr>
            <p:cNvPr id="25" name="TextBox 24"/>
            <p:cNvSpPr txBox="1"/>
            <p:nvPr/>
          </p:nvSpPr>
          <p:spPr bwMode="auto">
            <a:xfrm>
              <a:off x="2674631" y="4243198"/>
              <a:ext cx="1140651" cy="33855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eaLnBrk="0" fontAlgn="base" hangingPunct="0">
                <a:spcBef>
                  <a:spcPts val="600"/>
                </a:spcBef>
                <a:spcAft>
                  <a:spcPct val="0"/>
                </a:spcAft>
              </a:pPr>
              <a:r>
                <a:rPr lang="en-GB" sz="1100" kern="0" dirty="0">
                  <a:ea typeface="+mj-ea"/>
                  <a:cs typeface="+mj-cs"/>
                </a:rPr>
                <a:t>Computational processing</a:t>
              </a:r>
            </a:p>
          </p:txBody>
        </p:sp>
        <p:cxnSp>
          <p:nvCxnSpPr>
            <p:cNvPr id="26" name="Elbow Connector 25"/>
            <p:cNvCxnSpPr>
              <a:endCxn id="9" idx="4"/>
            </p:cNvCxnSpPr>
            <p:nvPr/>
          </p:nvCxnSpPr>
          <p:spPr bwMode="auto">
            <a:xfrm rot="5400000">
              <a:off x="4966924" y="3057487"/>
              <a:ext cx="770703" cy="2689996"/>
            </a:xfrm>
            <a:prstGeom prst="bentConnector3">
              <a:avLst>
                <a:gd name="adj1" fmla="val 135453"/>
              </a:avLst>
            </a:prstGeom>
            <a:noFill/>
            <a:ln w="12700" cap="flat" cmpd="sng" algn="ctr">
              <a:solidFill>
                <a:schemeClr val="tx1">
                  <a:lumMod val="75000"/>
                  <a:lumOff val="25000"/>
                </a:schemeClr>
              </a:solidFill>
              <a:prstDash val="solid"/>
              <a:round/>
              <a:headEnd type="none" w="med" len="med"/>
              <a:tailEnd type="triangle" w="med" len="lg"/>
            </a:ln>
            <a:effectLst/>
          </p:spPr>
        </p:cxnSp>
        <p:sp>
          <p:nvSpPr>
            <p:cNvPr id="27" name="TextBox 26"/>
            <p:cNvSpPr txBox="1"/>
            <p:nvPr/>
          </p:nvSpPr>
          <p:spPr bwMode="auto">
            <a:xfrm>
              <a:off x="6754602" y="4217353"/>
              <a:ext cx="628377" cy="1692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fontAlgn="base" hangingPunct="0">
                <a:spcBef>
                  <a:spcPts val="600"/>
                </a:spcBef>
                <a:spcAft>
                  <a:spcPct val="0"/>
                </a:spcAft>
              </a:pPr>
              <a:r>
                <a:rPr lang="en-GB" sz="1100" kern="0" dirty="0">
                  <a:ea typeface="+mj-ea"/>
                  <a:cs typeface="+mj-cs"/>
                </a:rPr>
                <a:t>Controlling</a:t>
              </a:r>
            </a:p>
          </p:txBody>
        </p:sp>
        <p:sp>
          <p:nvSpPr>
            <p:cNvPr id="28" name="Cloud Callout 27"/>
            <p:cNvSpPr/>
            <p:nvPr/>
          </p:nvSpPr>
          <p:spPr bwMode="auto">
            <a:xfrm>
              <a:off x="6660615" y="2648564"/>
              <a:ext cx="1328685" cy="523712"/>
            </a:xfrm>
            <a:prstGeom prst="cloudCallout">
              <a:avLst>
                <a:gd name="adj1" fmla="val -38272"/>
                <a:gd name="adj2" fmla="val 110024"/>
              </a:avLst>
            </a:prstGeom>
            <a:solidFill>
              <a:schemeClr val="bg2"/>
            </a:solidFill>
            <a:ln w="6350" cap="flat" cmpd="sng" algn="ctr">
              <a:solidFill>
                <a:schemeClr val="bg2">
                  <a:lumMod val="9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40000"/>
                </a:spcAft>
              </a:pPr>
              <a:r>
                <a:rPr lang="en-GB" sz="1400" b="1" u="sng" dirty="0"/>
                <a:t>Cognition</a:t>
              </a:r>
            </a:p>
          </p:txBody>
        </p:sp>
        <p:sp>
          <p:nvSpPr>
            <p:cNvPr id="30" name="Oval 29"/>
            <p:cNvSpPr/>
            <p:nvPr/>
          </p:nvSpPr>
          <p:spPr bwMode="auto">
            <a:xfrm>
              <a:off x="7273583" y="3212356"/>
              <a:ext cx="1552150" cy="9402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40000"/>
                </a:spcAft>
              </a:pPr>
              <a:r>
                <a:rPr lang="en-GB" sz="1400" b="1" dirty="0"/>
                <a:t>Knowledge</a:t>
              </a:r>
              <a:endParaRPr lang="en-GB" sz="1200" b="1" dirty="0"/>
            </a:p>
          </p:txBody>
        </p:sp>
        <p:sp>
          <p:nvSpPr>
            <p:cNvPr id="31" name="Oval 30"/>
            <p:cNvSpPr/>
            <p:nvPr/>
          </p:nvSpPr>
          <p:spPr bwMode="auto">
            <a:xfrm>
              <a:off x="7356987" y="3575225"/>
              <a:ext cx="1395941" cy="49833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40000"/>
                </a:spcAft>
              </a:pPr>
              <a:r>
                <a:rPr lang="en-GB" sz="1200" b="1" u="sng" dirty="0" smtClean="0">
                  <a:solidFill>
                    <a:srgbClr val="C00000"/>
                  </a:solidFill>
                </a:rPr>
                <a:t>Understanding</a:t>
              </a:r>
              <a:r>
                <a:rPr lang="en-GB" sz="1200" b="1" dirty="0" smtClean="0">
                  <a:solidFill>
                    <a:srgbClr val="C00000"/>
                  </a:solidFill>
                </a:rPr>
                <a:t> </a:t>
              </a:r>
              <a:r>
                <a:rPr lang="en-GB" sz="1200" b="1" dirty="0">
                  <a:solidFill>
                    <a:srgbClr val="C00000"/>
                  </a:solidFill>
                </a:rPr>
                <a:t>of the subject </a:t>
              </a:r>
            </a:p>
          </p:txBody>
        </p:sp>
        <p:sp>
          <p:nvSpPr>
            <p:cNvPr id="41" name="TextBox 40"/>
            <p:cNvSpPr txBox="1"/>
            <p:nvPr/>
          </p:nvSpPr>
          <p:spPr>
            <a:xfrm>
              <a:off x="685926" y="2063197"/>
              <a:ext cx="1186863" cy="369332"/>
            </a:xfrm>
            <a:prstGeom prst="rect">
              <a:avLst/>
            </a:prstGeom>
            <a:noFill/>
          </p:spPr>
          <p:txBody>
            <a:bodyPr wrap="none" rtlCol="0">
              <a:spAutoFit/>
            </a:bodyPr>
            <a:lstStyle/>
            <a:p>
              <a:r>
                <a:rPr lang="en-GB" dirty="0" smtClean="0"/>
                <a:t>Real world</a:t>
              </a:r>
              <a:endParaRPr lang="en-GB" dirty="0"/>
            </a:p>
          </p:txBody>
        </p:sp>
        <p:sp>
          <p:nvSpPr>
            <p:cNvPr id="42" name="TextBox 41"/>
            <p:cNvSpPr txBox="1"/>
            <p:nvPr/>
          </p:nvSpPr>
          <p:spPr bwMode="auto">
            <a:xfrm>
              <a:off x="5901743" y="2519247"/>
              <a:ext cx="628377" cy="1692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fontAlgn="base" hangingPunct="0">
                <a:spcBef>
                  <a:spcPts val="600"/>
                </a:spcBef>
                <a:spcAft>
                  <a:spcPct val="0"/>
                </a:spcAft>
              </a:pPr>
              <a:r>
                <a:rPr lang="en-GB" sz="1100" kern="0" dirty="0">
                  <a:ea typeface="+mj-ea"/>
                  <a:cs typeface="+mj-cs"/>
                </a:rPr>
                <a:t>Interaction</a:t>
              </a:r>
            </a:p>
          </p:txBody>
        </p:sp>
        <p:sp>
          <p:nvSpPr>
            <p:cNvPr id="43" name="TextBox 42"/>
            <p:cNvSpPr txBox="1"/>
            <p:nvPr/>
          </p:nvSpPr>
          <p:spPr bwMode="auto">
            <a:xfrm>
              <a:off x="5916770" y="3247373"/>
              <a:ext cx="621965" cy="1692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fontAlgn="base" hangingPunct="0">
                <a:spcBef>
                  <a:spcPts val="600"/>
                </a:spcBef>
                <a:spcAft>
                  <a:spcPct val="0"/>
                </a:spcAft>
              </a:pPr>
              <a:r>
                <a:rPr lang="en-GB" sz="1100" kern="0" dirty="0">
                  <a:ea typeface="+mj-ea"/>
                  <a:cs typeface="+mj-cs"/>
                </a:rPr>
                <a:t>Perception</a:t>
              </a:r>
            </a:p>
          </p:txBody>
        </p:sp>
        <p:sp>
          <p:nvSpPr>
            <p:cNvPr id="44" name="TextBox 43"/>
            <p:cNvSpPr txBox="1"/>
            <p:nvPr/>
          </p:nvSpPr>
          <p:spPr bwMode="auto">
            <a:xfrm>
              <a:off x="5829814" y="4213325"/>
              <a:ext cx="739981"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eaLnBrk="0" hangingPunct="0">
                <a:spcBef>
                  <a:spcPts val="600"/>
                </a:spcBef>
                <a:spcAft>
                  <a:spcPct val="0"/>
                </a:spcAft>
              </a:pPr>
              <a:r>
                <a:rPr lang="en-GB" sz="1100" kern="0" dirty="0"/>
                <a:t>Refinement</a:t>
              </a:r>
              <a:endParaRPr lang="en-GB" sz="1100" kern="0" dirty="0">
                <a:ea typeface="+mj-ea"/>
                <a:cs typeface="+mj-cs"/>
              </a:endParaRPr>
            </a:p>
          </p:txBody>
        </p:sp>
        <p:sp>
          <p:nvSpPr>
            <p:cNvPr id="45" name="TextBox 44"/>
            <p:cNvSpPr txBox="1"/>
            <p:nvPr/>
          </p:nvSpPr>
          <p:spPr>
            <a:xfrm>
              <a:off x="2764782" y="2063197"/>
              <a:ext cx="1127937" cy="369332"/>
            </a:xfrm>
            <a:prstGeom prst="rect">
              <a:avLst/>
            </a:prstGeom>
            <a:noFill/>
          </p:spPr>
          <p:txBody>
            <a:bodyPr wrap="none" rtlCol="0">
              <a:spAutoFit/>
            </a:bodyPr>
            <a:lstStyle/>
            <a:p>
              <a:r>
                <a:rPr lang="en-GB" dirty="0"/>
                <a:t>Computer</a:t>
              </a:r>
            </a:p>
          </p:txBody>
        </p:sp>
        <p:sp>
          <p:nvSpPr>
            <p:cNvPr id="46" name="TextBox 45"/>
            <p:cNvSpPr txBox="1"/>
            <p:nvPr/>
          </p:nvSpPr>
          <p:spPr>
            <a:xfrm>
              <a:off x="6359738" y="2069513"/>
              <a:ext cx="867545" cy="369332"/>
            </a:xfrm>
            <a:prstGeom prst="rect">
              <a:avLst/>
            </a:prstGeom>
            <a:noFill/>
          </p:spPr>
          <p:txBody>
            <a:bodyPr wrap="none" rtlCol="0">
              <a:spAutoFit/>
            </a:bodyPr>
            <a:lstStyle/>
            <a:p>
              <a:r>
                <a:rPr lang="en-GB" dirty="0"/>
                <a:t>Human</a:t>
              </a:r>
            </a:p>
          </p:txBody>
        </p:sp>
        <p:cxnSp>
          <p:nvCxnSpPr>
            <p:cNvPr id="47" name="Straight Arrow Connector 46"/>
            <p:cNvCxnSpPr>
              <a:stCxn id="8" idx="0"/>
              <a:endCxn id="10" idx="2"/>
            </p:cNvCxnSpPr>
            <p:nvPr/>
          </p:nvCxnSpPr>
          <p:spPr>
            <a:xfrm>
              <a:off x="2446046" y="3629337"/>
              <a:ext cx="517184" cy="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1" idx="4"/>
              <a:endCxn id="8" idx="1"/>
            </p:cNvCxnSpPr>
            <p:nvPr/>
          </p:nvCxnSpPr>
          <p:spPr>
            <a:xfrm rot="5400000">
              <a:off x="4299957" y="1143072"/>
              <a:ext cx="808218" cy="6697331"/>
            </a:xfrm>
            <a:prstGeom prst="bentConnector3">
              <a:avLst>
                <a:gd name="adj1" fmla="val 12861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bwMode="auto">
            <a:xfrm>
              <a:off x="7308199" y="5169727"/>
              <a:ext cx="74145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eaLnBrk="0" fontAlgn="base" hangingPunct="0">
                <a:spcBef>
                  <a:spcPts val="600"/>
                </a:spcBef>
                <a:spcAft>
                  <a:spcPct val="0"/>
                </a:spcAft>
              </a:pPr>
              <a:r>
                <a:rPr lang="en-GB" sz="1200" i="1" kern="0" dirty="0">
                  <a:ea typeface="+mj-ea"/>
                  <a:cs typeface="+mj-cs"/>
                </a:rPr>
                <a:t>represents</a:t>
              </a:r>
            </a:p>
          </p:txBody>
        </p:sp>
        <p:sp>
          <p:nvSpPr>
            <p:cNvPr id="8" name="Cloud 7"/>
            <p:cNvSpPr/>
            <p:nvPr/>
          </p:nvSpPr>
          <p:spPr>
            <a:xfrm>
              <a:off x="262932" y="2360124"/>
              <a:ext cx="2184935" cy="2538425"/>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bwMode="auto">
            <a:xfrm>
              <a:off x="1258663" y="2820911"/>
              <a:ext cx="1157192"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36000" rIns="0" bIns="36000" numCol="1" spcCol="0" rtlCol="0" fromWordArt="0" anchor="t" anchorCtr="0" forceAA="0" compatLnSpc="1">
              <a:prstTxWarp prst="textNoShape">
                <a:avLst/>
              </a:prstTxWarp>
              <a:spAutoFit/>
            </a:bodyPr>
            <a:lstStyle/>
            <a:p>
              <a:pPr algn="ctr" fontAlgn="base">
                <a:spcBef>
                  <a:spcPct val="0"/>
                </a:spcBef>
                <a:spcAft>
                  <a:spcPct val="40000"/>
                </a:spcAft>
              </a:pPr>
              <a:r>
                <a:rPr lang="en-GB" sz="1200" dirty="0" smtClean="0">
                  <a:cs typeface="Arial" panose="020B0604020202020204" pitchFamily="34" charset="0"/>
                </a:rPr>
                <a:t>Component</a:t>
              </a:r>
              <a:endParaRPr lang="en-GB" sz="1200" dirty="0">
                <a:cs typeface="Arial" panose="020B0604020202020204" pitchFamily="34" charset="0"/>
              </a:endParaRPr>
            </a:p>
          </p:txBody>
        </p:sp>
        <p:sp>
          <p:nvSpPr>
            <p:cNvPr id="33" name="Oval 32"/>
            <p:cNvSpPr/>
            <p:nvPr/>
          </p:nvSpPr>
          <p:spPr bwMode="auto">
            <a:xfrm>
              <a:off x="974260" y="4231146"/>
              <a:ext cx="1066202"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0" tIns="36000" rIns="0" bIns="36000" numCol="1" spcCol="0" rtlCol="0" fromWordArt="0" anchor="t" anchorCtr="0" forceAA="0" compatLnSpc="1">
              <a:prstTxWarp prst="textNoShape">
                <a:avLst/>
              </a:prstTxWarp>
              <a:spAutoFit/>
            </a:bodyPr>
            <a:lstStyle/>
            <a:p>
              <a:pPr algn="ctr" fontAlgn="base">
                <a:spcBef>
                  <a:spcPct val="0"/>
                </a:spcBef>
                <a:spcAft>
                  <a:spcPct val="40000"/>
                </a:spcAft>
              </a:pPr>
              <a:r>
                <a:rPr lang="en-GB" sz="1200" dirty="0" smtClean="0">
                  <a:cs typeface="Arial" panose="020B0604020202020204" pitchFamily="34" charset="0"/>
                </a:rPr>
                <a:t>Component</a:t>
              </a:r>
              <a:endParaRPr lang="en-GB" sz="1200" dirty="0">
                <a:cs typeface="Arial" panose="020B0604020202020204" pitchFamily="34" charset="0"/>
              </a:endParaRPr>
            </a:p>
          </p:txBody>
        </p:sp>
        <p:sp>
          <p:nvSpPr>
            <p:cNvPr id="34" name="Oval 33"/>
            <p:cNvSpPr/>
            <p:nvPr/>
          </p:nvSpPr>
          <p:spPr bwMode="auto">
            <a:xfrm>
              <a:off x="346234" y="3879781"/>
              <a:ext cx="1066202"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0" tIns="36000" rIns="0" bIns="36000" numCol="1" spcCol="0" rtlCol="0" fromWordArt="0" anchor="t" anchorCtr="0" forceAA="0" compatLnSpc="1">
              <a:prstTxWarp prst="textNoShape">
                <a:avLst/>
              </a:prstTxWarp>
              <a:spAutoFit/>
            </a:bodyPr>
            <a:lstStyle/>
            <a:p>
              <a:pPr algn="ctr" fontAlgn="base">
                <a:spcBef>
                  <a:spcPct val="0"/>
                </a:spcBef>
                <a:spcAft>
                  <a:spcPct val="40000"/>
                </a:spcAft>
              </a:pPr>
              <a:r>
                <a:rPr lang="en-GB" sz="1200" dirty="0" smtClean="0">
                  <a:cs typeface="Arial" panose="020B0604020202020204" pitchFamily="34" charset="0"/>
                </a:rPr>
                <a:t>Component</a:t>
              </a:r>
              <a:endParaRPr lang="en-GB" sz="1200" dirty="0">
                <a:cs typeface="Arial" panose="020B0604020202020204" pitchFamily="34" charset="0"/>
              </a:endParaRPr>
            </a:p>
          </p:txBody>
        </p:sp>
        <p:sp>
          <p:nvSpPr>
            <p:cNvPr id="35" name="Oval 34"/>
            <p:cNvSpPr/>
            <p:nvPr/>
          </p:nvSpPr>
          <p:spPr bwMode="auto">
            <a:xfrm>
              <a:off x="916321" y="3488894"/>
              <a:ext cx="1167546" cy="361910"/>
            </a:xfrm>
            <a:prstGeom prst="ellips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0" tIns="36000" rIns="0" bIns="36000" numCol="1" spcCol="0" rtlCol="0" fromWordArt="0" anchor="t" anchorCtr="0" forceAA="0" compatLnSpc="1">
              <a:prstTxWarp prst="textNoShape">
                <a:avLst/>
              </a:prstTxWarp>
              <a:spAutoFit/>
            </a:bodyPr>
            <a:lstStyle/>
            <a:p>
              <a:pPr algn="ctr" fontAlgn="base">
                <a:spcBef>
                  <a:spcPct val="0"/>
                </a:spcBef>
                <a:spcAft>
                  <a:spcPct val="40000"/>
                </a:spcAft>
              </a:pPr>
              <a:r>
                <a:rPr lang="en-GB" sz="1200" dirty="0">
                  <a:cs typeface="Arial" panose="020B0604020202020204" pitchFamily="34" charset="0"/>
                </a:rPr>
                <a:t>Relationships</a:t>
              </a:r>
            </a:p>
          </p:txBody>
        </p:sp>
        <p:sp>
          <p:nvSpPr>
            <p:cNvPr id="36" name="TextBox 35"/>
            <p:cNvSpPr txBox="1"/>
            <p:nvPr/>
          </p:nvSpPr>
          <p:spPr bwMode="auto">
            <a:xfrm>
              <a:off x="1969601" y="3933113"/>
              <a:ext cx="163506"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eaLnBrk="0" fontAlgn="base" hangingPunct="0">
                <a:spcBef>
                  <a:spcPct val="0"/>
                </a:spcBef>
                <a:spcAft>
                  <a:spcPct val="0"/>
                </a:spcAft>
              </a:pPr>
              <a:r>
                <a:rPr lang="en-GB" b="1" kern="0" dirty="0">
                  <a:ea typeface="+mj-ea"/>
                  <a:cs typeface="Arial" panose="020B0604020202020204" pitchFamily="34" charset="0"/>
                </a:rPr>
                <a:t>…</a:t>
              </a:r>
            </a:p>
          </p:txBody>
        </p:sp>
        <p:cxnSp>
          <p:nvCxnSpPr>
            <p:cNvPr id="37" name="Straight Connector 36"/>
            <p:cNvCxnSpPr>
              <a:stCxn id="32" idx="4"/>
              <a:endCxn id="35" idx="0"/>
            </p:cNvCxnSpPr>
            <p:nvPr/>
          </p:nvCxnSpPr>
          <p:spPr bwMode="auto">
            <a:xfrm flipH="1">
              <a:off x="1500094" y="3182821"/>
              <a:ext cx="337165" cy="306073"/>
            </a:xfrm>
            <a:prstGeom prst="line">
              <a:avLst/>
            </a:prstGeom>
            <a:noFill/>
            <a:ln w="9525" cap="flat" cmpd="sng" algn="ctr">
              <a:solidFill>
                <a:schemeClr val="tx1"/>
              </a:solidFill>
              <a:prstDash val="solid"/>
              <a:round/>
              <a:headEnd type="none" w="med" len="med"/>
              <a:tailEnd type="none" w="med" len="med"/>
            </a:ln>
            <a:effectLst/>
          </p:spPr>
        </p:cxnSp>
        <p:cxnSp>
          <p:nvCxnSpPr>
            <p:cNvPr id="38" name="Straight Connector 37"/>
            <p:cNvCxnSpPr>
              <a:stCxn id="36" idx="0"/>
              <a:endCxn id="35" idx="5"/>
            </p:cNvCxnSpPr>
            <p:nvPr/>
          </p:nvCxnSpPr>
          <p:spPr bwMode="auto">
            <a:xfrm flipH="1" flipV="1">
              <a:off x="1912884" y="3797804"/>
              <a:ext cx="138470" cy="135308"/>
            </a:xfrm>
            <a:prstGeom prst="line">
              <a:avLst/>
            </a:prstGeom>
            <a:noFill/>
            <a:ln w="9525" cap="flat" cmpd="sng" algn="ctr">
              <a:solidFill>
                <a:schemeClr val="tx1"/>
              </a:solidFill>
              <a:prstDash val="solid"/>
              <a:round/>
              <a:headEnd type="none" w="med" len="med"/>
              <a:tailEnd type="none" w="med" len="med"/>
            </a:ln>
            <a:effectLst/>
          </p:spPr>
        </p:cxnSp>
        <p:cxnSp>
          <p:nvCxnSpPr>
            <p:cNvPr id="39" name="Straight Connector 38"/>
            <p:cNvCxnSpPr>
              <a:stCxn id="35" idx="3"/>
              <a:endCxn id="34" idx="0"/>
            </p:cNvCxnSpPr>
            <p:nvPr/>
          </p:nvCxnSpPr>
          <p:spPr bwMode="auto">
            <a:xfrm flipH="1">
              <a:off x="879335" y="3797804"/>
              <a:ext cx="207969" cy="81977"/>
            </a:xfrm>
            <a:prstGeom prst="line">
              <a:avLst/>
            </a:prstGeom>
            <a:noFill/>
            <a:ln w="9525" cap="flat" cmpd="sng" algn="ctr">
              <a:solidFill>
                <a:schemeClr val="tx1"/>
              </a:solidFill>
              <a:prstDash val="solid"/>
              <a:round/>
              <a:headEnd type="none" w="med" len="med"/>
              <a:tailEnd type="none" w="med" len="med"/>
            </a:ln>
            <a:effectLst/>
          </p:spPr>
        </p:cxnSp>
        <p:cxnSp>
          <p:nvCxnSpPr>
            <p:cNvPr id="40" name="Straight Connector 39"/>
            <p:cNvCxnSpPr>
              <a:stCxn id="35" idx="4"/>
              <a:endCxn id="33" idx="0"/>
            </p:cNvCxnSpPr>
            <p:nvPr/>
          </p:nvCxnSpPr>
          <p:spPr bwMode="auto">
            <a:xfrm>
              <a:off x="1500094" y="3850804"/>
              <a:ext cx="7267" cy="380342"/>
            </a:xfrm>
            <a:prstGeom prst="line">
              <a:avLst/>
            </a:prstGeom>
            <a:noFill/>
            <a:ln w="9525" cap="flat" cmpd="sng" algn="ctr">
              <a:solidFill>
                <a:schemeClr val="tx1"/>
              </a:solidFill>
              <a:prstDash val="solid"/>
              <a:round/>
              <a:headEnd type="none" w="med" len="med"/>
              <a:tailEnd type="none" w="med" len="med"/>
            </a:ln>
            <a:effectLst/>
          </p:spPr>
        </p:cxnSp>
        <p:sp>
          <p:nvSpPr>
            <p:cNvPr id="50" name="TextBox 49"/>
            <p:cNvSpPr txBox="1"/>
            <p:nvPr/>
          </p:nvSpPr>
          <p:spPr>
            <a:xfrm>
              <a:off x="420091" y="2888147"/>
              <a:ext cx="1207300" cy="584775"/>
            </a:xfrm>
            <a:prstGeom prst="rect">
              <a:avLst/>
            </a:prstGeom>
            <a:noFill/>
          </p:spPr>
          <p:txBody>
            <a:bodyPr wrap="square" rtlCol="0">
              <a:spAutoFit/>
            </a:bodyPr>
            <a:lstStyle/>
            <a:p>
              <a:r>
                <a:rPr lang="en-GB" sz="1600" dirty="0" smtClean="0"/>
                <a:t>Subject </a:t>
              </a:r>
              <a:br>
                <a:rPr lang="en-GB" sz="1600" dirty="0" smtClean="0"/>
              </a:br>
              <a:r>
                <a:rPr lang="en-GB" sz="1600" dirty="0" smtClean="0"/>
                <a:t>(of analysis)</a:t>
              </a:r>
              <a:endParaRPr lang="en-GB" sz="1600" dirty="0"/>
            </a:p>
          </p:txBody>
        </p:sp>
        <p:sp>
          <p:nvSpPr>
            <p:cNvPr id="51" name="TextBox 50"/>
            <p:cNvSpPr txBox="1"/>
            <p:nvPr/>
          </p:nvSpPr>
          <p:spPr>
            <a:xfrm>
              <a:off x="6373767" y="3326793"/>
              <a:ext cx="660758" cy="769441"/>
            </a:xfrm>
            <a:prstGeom prst="rect">
              <a:avLst/>
            </a:prstGeom>
            <a:noFill/>
          </p:spPr>
          <p:txBody>
            <a:bodyPr wrap="none" rtlCol="0">
              <a:spAutoFit/>
            </a:bodyPr>
            <a:lstStyle/>
            <a:p>
              <a:r>
                <a:rPr lang="en-GB" sz="4400" dirty="0">
                  <a:sym typeface="Wingdings" panose="05000000000000000000" pitchFamily="2" charset="2"/>
                </a:rPr>
                <a:t></a:t>
              </a:r>
              <a:endParaRPr lang="en-GB" sz="4400" dirty="0"/>
            </a:p>
          </p:txBody>
        </p:sp>
      </p:grpSp>
    </p:spTree>
    <p:extLst>
      <p:ext uri="{BB962C8B-B14F-4D97-AF65-F5344CB8AC3E}">
        <p14:creationId xmlns:p14="http://schemas.microsoft.com/office/powerpoint/2010/main" val="10848308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science process and visual analytics</a:t>
            </a:r>
            <a:endParaRPr lang="en-GB" dirty="0"/>
          </a:p>
        </p:txBody>
      </p:sp>
      <p:sp>
        <p:nvSpPr>
          <p:cNvPr id="44" name="Content Placeholder 43"/>
          <p:cNvSpPr>
            <a:spLocks noGrp="1"/>
          </p:cNvSpPr>
          <p:nvPr>
            <p:ph idx="1"/>
          </p:nvPr>
        </p:nvSpPr>
        <p:spPr>
          <a:xfrm>
            <a:off x="356460" y="3961184"/>
            <a:ext cx="8462075" cy="2599802"/>
          </a:xfrm>
        </p:spPr>
        <p:txBody>
          <a:bodyPr/>
          <a:lstStyle/>
          <a:p>
            <a:r>
              <a:rPr lang="en-GB" dirty="0" smtClean="0"/>
              <a:t>Visual analytics approaches can be applied to each subject.</a:t>
            </a:r>
          </a:p>
          <a:p>
            <a:pPr lvl="1"/>
            <a:r>
              <a:rPr lang="en-GB" dirty="0"/>
              <a:t>Understand </a:t>
            </a:r>
            <a:r>
              <a:rPr lang="en-GB" b="1" dirty="0"/>
              <a:t>data</a:t>
            </a:r>
            <a:r>
              <a:rPr lang="en-GB" dirty="0"/>
              <a:t>: </a:t>
            </a:r>
            <a:r>
              <a:rPr lang="en-GB" dirty="0" smtClean="0"/>
              <a:t>structure, amount, coverage, </a:t>
            </a:r>
            <a:r>
              <a:rPr lang="en-GB" dirty="0"/>
              <a:t>precision, errors, missing measurements, </a:t>
            </a:r>
            <a:r>
              <a:rPr lang="en-GB" dirty="0" smtClean="0"/>
              <a:t>noise, … </a:t>
            </a:r>
            <a:r>
              <a:rPr lang="en-GB" dirty="0" smtClean="0">
                <a:sym typeface="Symbol" panose="05050102010706020507" pitchFamily="18" charset="2"/>
              </a:rPr>
              <a:t> suitability for analysis, required transformations, applicability of techniques, …</a:t>
            </a:r>
          </a:p>
          <a:p>
            <a:pPr lvl="1"/>
            <a:r>
              <a:rPr lang="en-GB" dirty="0" smtClean="0">
                <a:sym typeface="Symbol" panose="05050102010706020507" pitchFamily="18" charset="2"/>
              </a:rPr>
              <a:t>Understand </a:t>
            </a:r>
            <a:r>
              <a:rPr lang="en-GB" b="1" dirty="0" smtClean="0">
                <a:sym typeface="Symbol" panose="05050102010706020507" pitchFamily="18" charset="2"/>
              </a:rPr>
              <a:t>phenomenon</a:t>
            </a:r>
            <a:r>
              <a:rPr lang="en-GB" dirty="0" smtClean="0">
                <a:sym typeface="Symbol" panose="05050102010706020507" pitchFamily="18" charset="2"/>
              </a:rPr>
              <a:t>: behaviour, reasons, driving forces, …</a:t>
            </a:r>
          </a:p>
          <a:p>
            <a:pPr lvl="1"/>
            <a:r>
              <a:rPr lang="en-GB" dirty="0" smtClean="0">
                <a:sym typeface="Symbol" panose="05050102010706020507" pitchFamily="18" charset="2"/>
              </a:rPr>
              <a:t>Understand </a:t>
            </a:r>
            <a:r>
              <a:rPr lang="en-GB" b="1" dirty="0" smtClean="0">
                <a:sym typeface="Symbol" panose="05050102010706020507" pitchFamily="18" charset="2"/>
              </a:rPr>
              <a:t>model</a:t>
            </a:r>
            <a:r>
              <a:rPr lang="en-GB" dirty="0" smtClean="0">
                <a:sym typeface="Symbol" panose="05050102010706020507" pitchFamily="18" charset="2"/>
              </a:rPr>
              <a:t>: accuracy, applicability scope and conditions, assumptions, limitations, parameters, … </a:t>
            </a:r>
          </a:p>
          <a:p>
            <a:pPr lvl="2"/>
            <a:r>
              <a:rPr lang="en-GB" dirty="0" smtClean="0">
                <a:sym typeface="Symbol" panose="05050102010706020507" pitchFamily="18" charset="2"/>
              </a:rPr>
              <a:t>Data under analysis: correspondences between inputs, parameter settings, and outputs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24</a:t>
            </a:fld>
            <a:endParaRPr lang="en-GB" noProof="0" dirty="0"/>
          </a:p>
        </p:txBody>
      </p:sp>
      <p:grpSp>
        <p:nvGrpSpPr>
          <p:cNvPr id="43" name="Group 42"/>
          <p:cNvGrpSpPr/>
          <p:nvPr/>
        </p:nvGrpSpPr>
        <p:grpSpPr>
          <a:xfrm>
            <a:off x="568916" y="1671220"/>
            <a:ext cx="8037161" cy="2234852"/>
            <a:chOff x="568917" y="2402103"/>
            <a:chExt cx="8037161" cy="2234852"/>
          </a:xfrm>
        </p:grpSpPr>
        <p:sp>
          <p:nvSpPr>
            <p:cNvPr id="5" name="Rectangle 4"/>
            <p:cNvSpPr/>
            <p:nvPr/>
          </p:nvSpPr>
          <p:spPr>
            <a:xfrm>
              <a:off x="6134308" y="2704241"/>
              <a:ext cx="908553" cy="1932712"/>
            </a:xfrm>
            <a:prstGeom prst="rect">
              <a:avLst/>
            </a:prstGeom>
            <a:solidFill>
              <a:schemeClr val="bg2"/>
            </a:solidFill>
            <a:ln w="952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sz="1600" dirty="0" smtClean="0">
                  <a:solidFill>
                    <a:schemeClr val="tx1"/>
                  </a:solidFill>
                </a:rPr>
                <a:t>Subject: </a:t>
              </a:r>
              <a:r>
                <a:rPr lang="en-GB" sz="1600" b="1" dirty="0" smtClean="0">
                  <a:solidFill>
                    <a:schemeClr val="tx1"/>
                  </a:solidFill>
                </a:rPr>
                <a:t>model</a:t>
              </a:r>
            </a:p>
          </p:txBody>
        </p:sp>
        <p:sp>
          <p:nvSpPr>
            <p:cNvPr id="6" name="Rectangle 5"/>
            <p:cNvSpPr/>
            <p:nvPr/>
          </p:nvSpPr>
          <p:spPr>
            <a:xfrm>
              <a:off x="4446371" y="2704243"/>
              <a:ext cx="1591422" cy="1932712"/>
            </a:xfrm>
            <a:prstGeom prst="rect">
              <a:avLst/>
            </a:prstGeom>
            <a:solidFill>
              <a:schemeClr val="bg2"/>
            </a:solidFill>
            <a:ln w="952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sz="1600" dirty="0" smtClean="0">
                  <a:solidFill>
                    <a:schemeClr val="tx1"/>
                  </a:solidFill>
                </a:rPr>
                <a:t>Subject: </a:t>
              </a:r>
              <a:br>
                <a:rPr lang="en-GB" sz="1600" dirty="0" smtClean="0">
                  <a:solidFill>
                    <a:schemeClr val="tx1"/>
                  </a:solidFill>
                </a:rPr>
              </a:br>
              <a:r>
                <a:rPr lang="en-GB" sz="1600" b="1" dirty="0" smtClean="0">
                  <a:solidFill>
                    <a:schemeClr val="tx1"/>
                  </a:solidFill>
                </a:rPr>
                <a:t>phenomenon</a:t>
              </a:r>
            </a:p>
          </p:txBody>
        </p:sp>
        <p:sp>
          <p:nvSpPr>
            <p:cNvPr id="7" name="Rectangle 6"/>
            <p:cNvSpPr/>
            <p:nvPr/>
          </p:nvSpPr>
          <p:spPr>
            <a:xfrm>
              <a:off x="2126233" y="2704243"/>
              <a:ext cx="1138417" cy="1932710"/>
            </a:xfrm>
            <a:prstGeom prst="rect">
              <a:avLst/>
            </a:prstGeom>
            <a:solidFill>
              <a:schemeClr val="bg2"/>
            </a:solidFill>
            <a:ln w="952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sz="1600" dirty="0" smtClean="0">
                  <a:solidFill>
                    <a:schemeClr val="tx1"/>
                  </a:solidFill>
                </a:rPr>
                <a:t>Subject: </a:t>
              </a:r>
              <a:r>
                <a:rPr lang="en-GB" sz="1600" b="1" dirty="0" smtClean="0">
                  <a:solidFill>
                    <a:schemeClr val="tx1"/>
                  </a:solidFill>
                </a:rPr>
                <a:t>data</a:t>
              </a:r>
            </a:p>
          </p:txBody>
        </p:sp>
        <p:sp>
          <p:nvSpPr>
            <p:cNvPr id="8" name="Rectangle 7"/>
            <p:cNvSpPr/>
            <p:nvPr/>
          </p:nvSpPr>
          <p:spPr>
            <a:xfrm>
              <a:off x="2217593" y="2800804"/>
              <a:ext cx="980555" cy="71903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GB" sz="1400" dirty="0" smtClean="0">
                  <a:solidFill>
                    <a:schemeClr val="tx1"/>
                  </a:solidFill>
                </a:rPr>
                <a:t>Understand data properties</a:t>
              </a:r>
            </a:p>
          </p:txBody>
        </p:sp>
        <p:sp>
          <p:nvSpPr>
            <p:cNvPr id="9" name="Rectangle 8"/>
            <p:cNvSpPr/>
            <p:nvPr/>
          </p:nvSpPr>
          <p:spPr>
            <a:xfrm>
              <a:off x="3466656" y="2797281"/>
              <a:ext cx="799883" cy="71903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GB" sz="1400" dirty="0" smtClean="0">
                  <a:solidFill>
                    <a:schemeClr val="tx1"/>
                  </a:solidFill>
                </a:rPr>
                <a:t>Prepare data to analysis</a:t>
              </a:r>
            </a:p>
          </p:txBody>
        </p:sp>
        <p:sp>
          <p:nvSpPr>
            <p:cNvPr id="10" name="Rectangle 9"/>
            <p:cNvSpPr/>
            <p:nvPr/>
          </p:nvSpPr>
          <p:spPr>
            <a:xfrm>
              <a:off x="4535048" y="2905003"/>
              <a:ext cx="641530" cy="50359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GB" sz="1400" dirty="0" smtClean="0">
                  <a:solidFill>
                    <a:schemeClr val="tx1"/>
                  </a:solidFill>
                </a:rPr>
                <a:t>Explore data</a:t>
              </a:r>
            </a:p>
          </p:txBody>
        </p:sp>
        <p:sp>
          <p:nvSpPr>
            <p:cNvPr id="11" name="Rectangle 10"/>
            <p:cNvSpPr/>
            <p:nvPr/>
          </p:nvSpPr>
          <p:spPr>
            <a:xfrm>
              <a:off x="5445088" y="2905003"/>
              <a:ext cx="550792" cy="50359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GB" sz="1400" dirty="0" smtClean="0">
                  <a:solidFill>
                    <a:schemeClr val="tx1"/>
                  </a:solidFill>
                </a:rPr>
                <a:t>Build model</a:t>
              </a:r>
            </a:p>
          </p:txBody>
        </p:sp>
        <p:sp>
          <p:nvSpPr>
            <p:cNvPr id="12" name="Rectangle 11"/>
            <p:cNvSpPr/>
            <p:nvPr/>
          </p:nvSpPr>
          <p:spPr>
            <a:xfrm>
              <a:off x="6229220" y="2905003"/>
              <a:ext cx="782550" cy="50359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GB" sz="1400" dirty="0" smtClean="0">
                  <a:solidFill>
                    <a:schemeClr val="tx1"/>
                  </a:solidFill>
                </a:rPr>
                <a:t>Evaluate model</a:t>
              </a:r>
            </a:p>
          </p:txBody>
        </p:sp>
        <p:sp>
          <p:nvSpPr>
            <p:cNvPr id="13" name="Rectangle 12"/>
            <p:cNvSpPr/>
            <p:nvPr/>
          </p:nvSpPr>
          <p:spPr>
            <a:xfrm>
              <a:off x="7224304" y="2689559"/>
              <a:ext cx="1381774" cy="934478"/>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GB" sz="1400" dirty="0" smtClean="0">
                  <a:solidFill>
                    <a:schemeClr val="tx1"/>
                  </a:solidFill>
                </a:rPr>
                <a:t>Solve problem</a:t>
              </a:r>
            </a:p>
            <a:p>
              <a:pPr algn="ctr"/>
              <a:r>
                <a:rPr lang="en-GB" sz="1400" dirty="0" smtClean="0">
                  <a:solidFill>
                    <a:schemeClr val="tx1"/>
                  </a:solidFill>
                </a:rPr>
                <a:t>Answer questions</a:t>
              </a:r>
            </a:p>
            <a:p>
              <a:pPr algn="ctr"/>
              <a:r>
                <a:rPr lang="en-GB" sz="1400" dirty="0" smtClean="0">
                  <a:solidFill>
                    <a:schemeClr val="tx1"/>
                  </a:solidFill>
                </a:rPr>
                <a:t>Confirm or refute hypotheses </a:t>
              </a:r>
            </a:p>
          </p:txBody>
        </p:sp>
        <p:sp>
          <p:nvSpPr>
            <p:cNvPr id="14" name="Rectangle 13"/>
            <p:cNvSpPr/>
            <p:nvPr/>
          </p:nvSpPr>
          <p:spPr>
            <a:xfrm>
              <a:off x="568917" y="2402103"/>
              <a:ext cx="1314451" cy="934478"/>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GB" sz="1400" dirty="0" smtClean="0">
                  <a:solidFill>
                    <a:schemeClr val="tx1"/>
                  </a:solidFill>
                </a:rPr>
                <a:t>State problem</a:t>
              </a:r>
            </a:p>
            <a:p>
              <a:pPr algn="ctr"/>
              <a:r>
                <a:rPr lang="en-GB" sz="1400" dirty="0" smtClean="0">
                  <a:solidFill>
                    <a:schemeClr val="tx1"/>
                  </a:solidFill>
                </a:rPr>
                <a:t>Pose questions</a:t>
              </a:r>
            </a:p>
            <a:p>
              <a:pPr algn="ctr"/>
              <a:r>
                <a:rPr lang="en-GB" sz="1400" dirty="0" smtClean="0">
                  <a:solidFill>
                    <a:schemeClr val="tx1"/>
                  </a:solidFill>
                </a:rPr>
                <a:t>Generate initial hypotheses</a:t>
              </a:r>
            </a:p>
          </p:txBody>
        </p:sp>
        <p:sp>
          <p:nvSpPr>
            <p:cNvPr id="15" name="Rectangle 14"/>
            <p:cNvSpPr/>
            <p:nvPr/>
          </p:nvSpPr>
          <p:spPr>
            <a:xfrm>
              <a:off x="811782" y="3623345"/>
              <a:ext cx="828720" cy="288147"/>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GB" sz="1400" dirty="0" smtClean="0">
                  <a:solidFill>
                    <a:schemeClr val="tx1"/>
                  </a:solidFill>
                </a:rPr>
                <a:t>Get data</a:t>
              </a:r>
            </a:p>
          </p:txBody>
        </p:sp>
        <p:sp>
          <p:nvSpPr>
            <p:cNvPr id="16" name="Rectangle 15"/>
            <p:cNvSpPr/>
            <p:nvPr/>
          </p:nvSpPr>
          <p:spPr>
            <a:xfrm>
              <a:off x="568917" y="2402103"/>
              <a:ext cx="1314451" cy="1509389"/>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endParaRPr>
            </a:p>
          </p:txBody>
        </p:sp>
        <p:cxnSp>
          <p:nvCxnSpPr>
            <p:cNvPr id="17" name="Straight Arrow Connector 16"/>
            <p:cNvCxnSpPr>
              <a:stCxn id="14" idx="2"/>
              <a:endCxn id="15" idx="0"/>
            </p:cNvCxnSpPr>
            <p:nvPr/>
          </p:nvCxnSpPr>
          <p:spPr>
            <a:xfrm flipH="1">
              <a:off x="1226142" y="3336581"/>
              <a:ext cx="1" cy="286764"/>
            </a:xfrm>
            <a:prstGeom prst="straightConnector1">
              <a:avLst/>
            </a:prstGeom>
            <a:ln w="127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6" idx="3"/>
              <a:endCxn id="8" idx="1"/>
            </p:cNvCxnSpPr>
            <p:nvPr/>
          </p:nvCxnSpPr>
          <p:spPr>
            <a:xfrm>
              <a:off x="1883368" y="3156798"/>
              <a:ext cx="334225" cy="352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3"/>
              <a:endCxn id="9" idx="1"/>
            </p:cNvCxnSpPr>
            <p:nvPr/>
          </p:nvCxnSpPr>
          <p:spPr>
            <a:xfrm flipV="1">
              <a:off x="3198148" y="3156798"/>
              <a:ext cx="268508" cy="352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3"/>
              <a:endCxn id="10" idx="1"/>
            </p:cNvCxnSpPr>
            <p:nvPr/>
          </p:nvCxnSpPr>
          <p:spPr>
            <a:xfrm>
              <a:off x="4266539" y="3156798"/>
              <a:ext cx="268509"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1" idx="1"/>
            </p:cNvCxnSpPr>
            <p:nvPr/>
          </p:nvCxnSpPr>
          <p:spPr>
            <a:xfrm>
              <a:off x="5176578" y="3156798"/>
              <a:ext cx="268510"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12" idx="1"/>
            </p:cNvCxnSpPr>
            <p:nvPr/>
          </p:nvCxnSpPr>
          <p:spPr>
            <a:xfrm>
              <a:off x="5995880" y="3156798"/>
              <a:ext cx="233340"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3"/>
              <a:endCxn id="13" idx="1"/>
            </p:cNvCxnSpPr>
            <p:nvPr/>
          </p:nvCxnSpPr>
          <p:spPr>
            <a:xfrm>
              <a:off x="7011770" y="3156798"/>
              <a:ext cx="212534"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2"/>
              <a:endCxn id="9" idx="2"/>
            </p:cNvCxnSpPr>
            <p:nvPr/>
          </p:nvCxnSpPr>
          <p:spPr>
            <a:xfrm rot="5400000">
              <a:off x="4307345" y="2967847"/>
              <a:ext cx="107722" cy="989215"/>
            </a:xfrm>
            <a:prstGeom prst="curvedConnector3">
              <a:avLst>
                <a:gd name="adj1" fmla="val 31221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1" idx="2"/>
              <a:endCxn id="10" idx="2"/>
            </p:cNvCxnSpPr>
            <p:nvPr/>
          </p:nvCxnSpPr>
          <p:spPr>
            <a:xfrm rot="5400000">
              <a:off x="5288149" y="2976258"/>
              <a:ext cx="12700" cy="864671"/>
            </a:xfrm>
            <a:prstGeom prst="curvedConnector3">
              <a:avLst>
                <a:gd name="adj1" fmla="val 1800000"/>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2" idx="2"/>
              <a:endCxn id="11" idx="2"/>
            </p:cNvCxnSpPr>
            <p:nvPr/>
          </p:nvCxnSpPr>
          <p:spPr>
            <a:xfrm rot="5400000">
              <a:off x="6170490" y="2958588"/>
              <a:ext cx="12700" cy="900011"/>
            </a:xfrm>
            <a:prstGeom prst="curvedConnector3">
              <a:avLst>
                <a:gd name="adj1" fmla="val 1800000"/>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2" idx="2"/>
              <a:endCxn id="10" idx="2"/>
            </p:cNvCxnSpPr>
            <p:nvPr/>
          </p:nvCxnSpPr>
          <p:spPr>
            <a:xfrm rot="5400000">
              <a:off x="5738154" y="2526252"/>
              <a:ext cx="12700" cy="1764682"/>
            </a:xfrm>
            <a:prstGeom prst="curvedConnector3">
              <a:avLst>
                <a:gd name="adj1" fmla="val 3240000"/>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12" idx="2"/>
              <a:endCxn id="9" idx="2"/>
            </p:cNvCxnSpPr>
            <p:nvPr/>
          </p:nvCxnSpPr>
          <p:spPr>
            <a:xfrm rot="5400000">
              <a:off x="5189686" y="2085506"/>
              <a:ext cx="107722" cy="2753897"/>
            </a:xfrm>
            <a:prstGeom prst="curvedConnector3">
              <a:avLst>
                <a:gd name="adj1" fmla="val 560339"/>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9" idx="2"/>
              <a:endCxn id="8" idx="2"/>
            </p:cNvCxnSpPr>
            <p:nvPr/>
          </p:nvCxnSpPr>
          <p:spPr>
            <a:xfrm rot="5400000">
              <a:off x="3285474" y="2938713"/>
              <a:ext cx="3523" cy="1158727"/>
            </a:xfrm>
            <a:prstGeom prst="curvedConnector3">
              <a:avLst>
                <a:gd name="adj1" fmla="val 6588788"/>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2007917" y="1373897"/>
            <a:ext cx="5695790" cy="369332"/>
          </a:xfrm>
          <a:prstGeom prst="rect">
            <a:avLst/>
          </a:prstGeom>
        </p:spPr>
        <p:txBody>
          <a:bodyPr wrap="none">
            <a:spAutoFit/>
          </a:bodyPr>
          <a:lstStyle/>
          <a:p>
            <a:r>
              <a:rPr lang="en-GB" dirty="0" smtClean="0">
                <a:solidFill>
                  <a:schemeClr val="accent1">
                    <a:lumMod val="75000"/>
                  </a:schemeClr>
                </a:solidFill>
              </a:rPr>
              <a:t>The data science </a:t>
            </a:r>
            <a:r>
              <a:rPr lang="en-GB" dirty="0">
                <a:solidFill>
                  <a:schemeClr val="accent1">
                    <a:lumMod val="75000"/>
                  </a:schemeClr>
                </a:solidFill>
              </a:rPr>
              <a:t>process involves three different </a:t>
            </a:r>
            <a:r>
              <a:rPr lang="en-GB" dirty="0" smtClean="0">
                <a:solidFill>
                  <a:schemeClr val="accent1">
                    <a:lumMod val="75000"/>
                  </a:schemeClr>
                </a:solidFill>
              </a:rPr>
              <a:t>subjects:</a:t>
            </a:r>
            <a:endParaRPr lang="en-GB" dirty="0">
              <a:solidFill>
                <a:schemeClr val="accent1">
                  <a:lumMod val="75000"/>
                </a:schemeClr>
              </a:solidFill>
            </a:endParaRPr>
          </a:p>
        </p:txBody>
      </p:sp>
    </p:spTree>
    <p:extLst>
      <p:ext uri="{BB962C8B-B14F-4D97-AF65-F5344CB8AC3E}">
        <p14:creationId xmlns:p14="http://schemas.microsoft.com/office/powerpoint/2010/main" val="2090844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Understanding involves abstraction</a:t>
            </a:r>
            <a:endParaRPr lang="en-GB" dirty="0"/>
          </a:p>
        </p:txBody>
      </p:sp>
      <p:sp>
        <p:nvSpPr>
          <p:cNvPr id="3" name="Content Placeholder 2"/>
          <p:cNvSpPr>
            <a:spLocks noGrp="1"/>
          </p:cNvSpPr>
          <p:nvPr>
            <p:ph idx="1"/>
          </p:nvPr>
        </p:nvSpPr>
        <p:spPr/>
        <p:txBody>
          <a:bodyPr/>
          <a:lstStyle/>
          <a:p>
            <a:r>
              <a:rPr lang="en-GB" dirty="0" smtClean="0"/>
              <a:t>Goal of analysis: understand subject = understand relationships between its components</a:t>
            </a:r>
          </a:p>
          <a:p>
            <a:r>
              <a:rPr lang="en-GB" dirty="0" smtClean="0"/>
              <a:t>Components are (usually) sets: people, messages, words, space (set of locations), time (set of moments), …</a:t>
            </a:r>
          </a:p>
          <a:p>
            <a:pPr marL="0" indent="0">
              <a:buNone/>
            </a:pPr>
            <a:r>
              <a:rPr lang="en-GB" dirty="0" smtClean="0">
                <a:sym typeface="Symbol" panose="05050102010706020507" pitchFamily="18" charset="2"/>
              </a:rPr>
              <a:t> Goal: understand relationships between sets </a:t>
            </a:r>
            <a:r>
              <a:rPr lang="en-GB" u="sng" dirty="0" smtClean="0">
                <a:sym typeface="Symbol" panose="05050102010706020507" pitchFamily="18" charset="2"/>
              </a:rPr>
              <a:t>as wholes</a:t>
            </a:r>
            <a:endParaRPr lang="en-GB" u="sng" dirty="0" smtClean="0"/>
          </a:p>
          <a:p>
            <a:r>
              <a:rPr lang="en-GB" dirty="0"/>
              <a:t>Data specify correspondences between particular </a:t>
            </a:r>
            <a:r>
              <a:rPr lang="en-GB" dirty="0" smtClean="0"/>
              <a:t>elements</a:t>
            </a:r>
          </a:p>
          <a:p>
            <a:pPr>
              <a:buFont typeface="Symbol" panose="05050102010706020507" pitchFamily="18" charset="2"/>
              <a:buChar char="Þ"/>
            </a:pPr>
            <a:r>
              <a:rPr lang="en-GB" dirty="0" smtClean="0">
                <a:sym typeface="Symbol" panose="05050102010706020507" pitchFamily="18" charset="2"/>
              </a:rPr>
              <a:t>Understanding requires </a:t>
            </a:r>
            <a:r>
              <a:rPr lang="en-GB" b="1" i="1" dirty="0" smtClean="0">
                <a:sym typeface="Symbol" panose="05050102010706020507" pitchFamily="18" charset="2"/>
              </a:rPr>
              <a:t>abstraction</a:t>
            </a:r>
            <a:r>
              <a:rPr lang="en-GB" dirty="0" smtClean="0">
                <a:sym typeface="Symbol" panose="05050102010706020507" pitchFamily="18" charset="2"/>
              </a:rPr>
              <a:t> from elements to sets and from particular correspondences to overall relationships</a:t>
            </a:r>
          </a:p>
          <a:p>
            <a:pPr lvl="1"/>
            <a:r>
              <a:rPr lang="en-GB" dirty="0" smtClean="0"/>
              <a:t>Abstraction = “seeing the forest for the trees”</a:t>
            </a:r>
          </a:p>
          <a:p>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25</a:t>
            </a:fld>
            <a:endParaRPr lang="en-GB" noProof="0" dirty="0"/>
          </a:p>
        </p:txBody>
      </p:sp>
    </p:spTree>
    <p:extLst>
      <p:ext uri="{BB962C8B-B14F-4D97-AF65-F5344CB8AC3E}">
        <p14:creationId xmlns:p14="http://schemas.microsoft.com/office/powerpoint/2010/main" val="3211472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via finding </a:t>
            </a:r>
            <a:r>
              <a:rPr lang="en-GB" i="1" dirty="0" smtClean="0"/>
              <a:t>patterns</a:t>
            </a:r>
            <a:r>
              <a:rPr lang="en-GB" dirty="0" smtClean="0"/>
              <a:t> in </a:t>
            </a:r>
            <a:r>
              <a:rPr lang="en-GB" i="1" dirty="0" smtClean="0"/>
              <a:t>distributions</a:t>
            </a:r>
            <a:endParaRPr lang="en-GB" dirty="0"/>
          </a:p>
        </p:txBody>
      </p:sp>
      <p:sp>
        <p:nvSpPr>
          <p:cNvPr id="3" name="Content Placeholder 2"/>
          <p:cNvSpPr>
            <a:spLocks noGrp="1"/>
          </p:cNvSpPr>
          <p:nvPr>
            <p:ph idx="1"/>
          </p:nvPr>
        </p:nvSpPr>
        <p:spPr/>
        <p:txBody>
          <a:bodyPr/>
          <a:lstStyle/>
          <a:p>
            <a:r>
              <a:rPr lang="en-GB" dirty="0" smtClean="0"/>
              <a:t>Relationships between two sets can often be understood by examining the </a:t>
            </a:r>
            <a:r>
              <a:rPr lang="en-GB" i="1" dirty="0" smtClean="0"/>
              <a:t>distribution</a:t>
            </a:r>
            <a:r>
              <a:rPr lang="en-GB" dirty="0" smtClean="0"/>
              <a:t> of the elements of one of them over the elements of the other.</a:t>
            </a:r>
          </a:p>
          <a:p>
            <a:pPr lvl="1"/>
            <a:r>
              <a:rPr lang="en-GB" dirty="0" smtClean="0"/>
              <a:t>A distribution is composed of the correspondences between set elements specified in the data.</a:t>
            </a:r>
          </a:p>
          <a:p>
            <a:pPr lvl="1"/>
            <a:r>
              <a:rPr lang="en-GB" dirty="0" smtClean="0"/>
              <a:t>Examples: distributions of the tweets over time and over space, distribution of keywords over the tweets, </a:t>
            </a:r>
            <a:r>
              <a:rPr lang="en-GB" dirty="0" smtClean="0"/>
              <a:t>…</a:t>
            </a:r>
          </a:p>
          <a:p>
            <a:pPr lvl="1"/>
            <a:r>
              <a:rPr lang="en-GB" dirty="0" smtClean="0"/>
              <a:t>A distribution represents a function from references to attributes whose behaviour needs to be studied </a:t>
            </a:r>
            <a:r>
              <a:rPr lang="en-GB" i="1" dirty="0" smtClean="0">
                <a:solidFill>
                  <a:schemeClr val="tx1">
                    <a:lumMod val="50000"/>
                    <a:lumOff val="50000"/>
                  </a:schemeClr>
                </a:solidFill>
              </a:rPr>
              <a:t>(recall the previous lecture)</a:t>
            </a:r>
            <a:endParaRPr lang="en-GB" i="1" dirty="0" smtClean="0">
              <a:solidFill>
                <a:schemeClr val="tx1">
                  <a:lumMod val="50000"/>
                  <a:lumOff val="50000"/>
                </a:schemeClr>
              </a:solidFill>
            </a:endParaRPr>
          </a:p>
          <a:p>
            <a:r>
              <a:rPr lang="en-GB" i="1" dirty="0" smtClean="0"/>
              <a:t>Pattern</a:t>
            </a:r>
            <a:r>
              <a:rPr lang="en-GB" dirty="0" smtClean="0"/>
              <a:t>: multiple correspondences that can be described together as a meaningful whole, without listing these correspondences</a:t>
            </a:r>
          </a:p>
          <a:p>
            <a:pPr lvl="1"/>
            <a:r>
              <a:rPr lang="en-GB" sz="2000" b="1" dirty="0" smtClean="0"/>
              <a:t>Abstraction! </a:t>
            </a:r>
            <a:endParaRPr lang="en-GB" sz="2000" dirty="0" smtClean="0"/>
          </a:p>
          <a:p>
            <a:r>
              <a:rPr lang="en-GB" i="1" dirty="0" smtClean="0"/>
              <a:t>Outlier</a:t>
            </a:r>
            <a:r>
              <a:rPr lang="en-GB" dirty="0" smtClean="0"/>
              <a:t>: an item that cannot be joined together with other items because it is too different from all others.</a:t>
            </a:r>
          </a:p>
          <a:p>
            <a:endParaRPr lang="en-GB" i="1"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26</a:t>
            </a:fld>
            <a:endParaRPr lang="en-GB" noProof="0" dirty="0"/>
          </a:p>
        </p:txBody>
      </p:sp>
    </p:spTree>
    <p:extLst>
      <p:ext uri="{BB962C8B-B14F-4D97-AF65-F5344CB8AC3E}">
        <p14:creationId xmlns:p14="http://schemas.microsoft.com/office/powerpoint/2010/main" val="4009171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Analysis: searching for patterns and detecting outliers</a:t>
            </a:r>
            <a:endParaRPr lang="en-GB" dirty="0"/>
          </a:p>
        </p:txBody>
      </p:sp>
      <p:sp>
        <p:nvSpPr>
          <p:cNvPr id="3" name="Content Placeholder 2"/>
          <p:cNvSpPr>
            <a:spLocks noGrp="1"/>
          </p:cNvSpPr>
          <p:nvPr>
            <p:ph idx="1"/>
          </p:nvPr>
        </p:nvSpPr>
        <p:spPr/>
        <p:txBody>
          <a:bodyPr/>
          <a:lstStyle/>
          <a:p>
            <a:r>
              <a:rPr lang="en-GB" dirty="0" smtClean="0"/>
              <a:t>Analysis involves identifying patterns in relationships between sets.</a:t>
            </a:r>
          </a:p>
          <a:p>
            <a:pPr lvl="1"/>
            <a:r>
              <a:rPr lang="en-GB" dirty="0" smtClean="0"/>
              <a:t>Uncovered </a:t>
            </a:r>
            <a:r>
              <a:rPr lang="en-GB" dirty="0"/>
              <a:t>patterns need to be interpreted (what do they mean</a:t>
            </a:r>
            <a:r>
              <a:rPr lang="en-GB" dirty="0" smtClean="0"/>
              <a:t>?), verified (are they true?), and, </a:t>
            </a:r>
            <a:r>
              <a:rPr lang="en-GB" dirty="0"/>
              <a:t>possibly, </a:t>
            </a:r>
            <a:r>
              <a:rPr lang="en-GB" dirty="0" smtClean="0"/>
              <a:t>explained (</a:t>
            </a:r>
            <a:r>
              <a:rPr lang="en-GB" dirty="0"/>
              <a:t>why do they exist</a:t>
            </a:r>
            <a:r>
              <a:rPr lang="en-GB" dirty="0" smtClean="0"/>
              <a:t>?).</a:t>
            </a:r>
          </a:p>
          <a:p>
            <a:r>
              <a:rPr lang="en-GB" dirty="0" smtClean="0"/>
              <a:t>In </a:t>
            </a:r>
            <a:r>
              <a:rPr lang="en-GB" dirty="0"/>
              <a:t>visual representations, </a:t>
            </a:r>
            <a:r>
              <a:rPr lang="en-GB" dirty="0" smtClean="0"/>
              <a:t>patterns </a:t>
            </a:r>
            <a:r>
              <a:rPr lang="en-GB" dirty="0"/>
              <a:t>are often manifested as particular </a:t>
            </a:r>
            <a:r>
              <a:rPr lang="en-GB" i="1" dirty="0"/>
              <a:t>shapes</a:t>
            </a:r>
            <a:r>
              <a:rPr lang="en-GB" dirty="0" smtClean="0"/>
              <a:t>.</a:t>
            </a:r>
          </a:p>
          <a:p>
            <a:r>
              <a:rPr lang="en-GB" dirty="0" smtClean="0"/>
              <a:t>Outliers </a:t>
            </a:r>
            <a:r>
              <a:rPr lang="en-GB" dirty="0"/>
              <a:t>are often manifested as isolated visual marks (such as dots) that </a:t>
            </a:r>
            <a:r>
              <a:rPr lang="en-GB" dirty="0" smtClean="0"/>
              <a:t>are not </a:t>
            </a:r>
            <a:r>
              <a:rPr lang="en-GB" dirty="0"/>
              <a:t>integrated in any shape formed by other marks</a:t>
            </a:r>
            <a:r>
              <a:rPr lang="en-GB" dirty="0" smtClean="0"/>
              <a:t>.</a:t>
            </a:r>
          </a:p>
          <a:p>
            <a:r>
              <a:rPr lang="en-GB" dirty="0"/>
              <a:t>The analyst needs to </a:t>
            </a:r>
            <a:r>
              <a:rPr lang="en-GB" dirty="0" smtClean="0"/>
              <a:t>understand whether </a:t>
            </a:r>
            <a:r>
              <a:rPr lang="en-GB" dirty="0"/>
              <a:t>outliers are errors in data, or they represent exceptional but real cases</a:t>
            </a:r>
            <a:r>
              <a:rPr lang="en-GB" dirty="0" smtClean="0"/>
              <a:t>.</a:t>
            </a:r>
          </a:p>
          <a:p>
            <a:r>
              <a:rPr lang="en-GB" dirty="0" smtClean="0"/>
              <a:t>Removing outliers may facilitate seeing patterns, and it may be necessary for building models.</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27</a:t>
            </a:fld>
            <a:endParaRPr lang="en-GB" noProof="0" dirty="0"/>
          </a:p>
        </p:txBody>
      </p:sp>
    </p:spTree>
    <p:extLst>
      <p:ext uri="{BB962C8B-B14F-4D97-AF65-F5344CB8AC3E}">
        <p14:creationId xmlns:p14="http://schemas.microsoft.com/office/powerpoint/2010/main" val="1014923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distributions and patterns</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28</a:t>
            </a:fld>
            <a:endParaRPr lang="en-GB" noProof="0" dirty="0"/>
          </a:p>
        </p:txBody>
      </p:sp>
    </p:spTree>
    <p:extLst>
      <p:ext uri="{BB962C8B-B14F-4D97-AF65-F5344CB8AC3E}">
        <p14:creationId xmlns:p14="http://schemas.microsoft.com/office/powerpoint/2010/main" val="3195343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Frequency distribution</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47" y="2061474"/>
            <a:ext cx="7673459" cy="1834772"/>
          </a:xfrm>
          <a:prstGeom prst="rect">
            <a:avLst/>
          </a:prstGeom>
        </p:spPr>
      </p:pic>
      <p:sp>
        <p:nvSpPr>
          <p:cNvPr id="5" name="TextBox 4"/>
          <p:cNvSpPr txBox="1"/>
          <p:nvPr/>
        </p:nvSpPr>
        <p:spPr>
          <a:xfrm>
            <a:off x="356461" y="1415143"/>
            <a:ext cx="8526065" cy="646331"/>
          </a:xfrm>
          <a:prstGeom prst="rect">
            <a:avLst/>
          </a:prstGeom>
          <a:noFill/>
        </p:spPr>
        <p:txBody>
          <a:bodyPr wrap="square" rtlCol="0">
            <a:spAutoFit/>
          </a:bodyPr>
          <a:lstStyle/>
          <a:p>
            <a:r>
              <a:rPr lang="de-DE" dirty="0" smtClean="0"/>
              <a:t>Example: the frequency distribution of the keywords from the tweets posted in the centre and on the east characterises the disease that appeared there.</a:t>
            </a:r>
            <a:endParaRPr lang="en-GB"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30" y="4606643"/>
            <a:ext cx="5521460" cy="2109129"/>
          </a:xfrm>
          <a:prstGeom prst="rect">
            <a:avLst/>
          </a:prstGeom>
        </p:spPr>
      </p:pic>
      <p:sp>
        <p:nvSpPr>
          <p:cNvPr id="7" name="TextBox 6"/>
          <p:cNvSpPr txBox="1"/>
          <p:nvPr/>
        </p:nvSpPr>
        <p:spPr>
          <a:xfrm>
            <a:off x="356461" y="3926739"/>
            <a:ext cx="8526065" cy="646331"/>
          </a:xfrm>
          <a:prstGeom prst="rect">
            <a:avLst/>
          </a:prstGeom>
          <a:noFill/>
        </p:spPr>
        <p:txBody>
          <a:bodyPr wrap="square" rtlCol="0">
            <a:spAutoFit/>
          </a:bodyPr>
          <a:lstStyle/>
          <a:p>
            <a:r>
              <a:rPr lang="de-DE" dirty="0" smtClean="0"/>
              <a:t>Example: the frequency distribution of values of a numeric attribute (% of female population in the wards of London) is represented visually by a frequency histogram.</a:t>
            </a:r>
            <a:endParaRPr lang="en-GB" dirty="0" smtClean="0"/>
          </a:p>
        </p:txBody>
      </p:sp>
      <p:sp>
        <p:nvSpPr>
          <p:cNvPr id="8" name="Freeform 7"/>
          <p:cNvSpPr/>
          <p:nvPr/>
        </p:nvSpPr>
        <p:spPr>
          <a:xfrm>
            <a:off x="3294743" y="4872906"/>
            <a:ext cx="2082800" cy="1593207"/>
          </a:xfrm>
          <a:custGeom>
            <a:avLst/>
            <a:gdLst>
              <a:gd name="connsiteX0" fmla="*/ 0 w 2082800"/>
              <a:gd name="connsiteY0" fmla="*/ 1567543 h 1603828"/>
              <a:gd name="connsiteX1" fmla="*/ 268514 w 2082800"/>
              <a:gd name="connsiteY1" fmla="*/ 1364343 h 1603828"/>
              <a:gd name="connsiteX2" fmla="*/ 776514 w 2082800"/>
              <a:gd name="connsiteY2" fmla="*/ 1182914 h 1603828"/>
              <a:gd name="connsiteX3" fmla="*/ 1045028 w 2082800"/>
              <a:gd name="connsiteY3" fmla="*/ 457200 h 1603828"/>
              <a:gd name="connsiteX4" fmla="*/ 1306286 w 2082800"/>
              <a:gd name="connsiteY4" fmla="*/ 0 h 1603828"/>
              <a:gd name="connsiteX5" fmla="*/ 1545771 w 2082800"/>
              <a:gd name="connsiteY5" fmla="*/ 0 h 1603828"/>
              <a:gd name="connsiteX6" fmla="*/ 1705428 w 2082800"/>
              <a:gd name="connsiteY6" fmla="*/ 580571 h 1603828"/>
              <a:gd name="connsiteX7" fmla="*/ 1988457 w 2082800"/>
              <a:gd name="connsiteY7" fmla="*/ 1393371 h 1603828"/>
              <a:gd name="connsiteX8" fmla="*/ 2082800 w 2082800"/>
              <a:gd name="connsiteY8" fmla="*/ 1603828 h 1603828"/>
              <a:gd name="connsiteX9" fmla="*/ 0 w 2082800"/>
              <a:gd name="connsiteY9" fmla="*/ 1567543 h 1603828"/>
              <a:gd name="connsiteX0" fmla="*/ 0 w 2082800"/>
              <a:gd name="connsiteY0" fmla="*/ 1567543 h 1603828"/>
              <a:gd name="connsiteX1" fmla="*/ 268514 w 2082800"/>
              <a:gd name="connsiteY1" fmla="*/ 1364343 h 1603828"/>
              <a:gd name="connsiteX2" fmla="*/ 776514 w 2082800"/>
              <a:gd name="connsiteY2" fmla="*/ 1182914 h 1603828"/>
              <a:gd name="connsiteX3" fmla="*/ 1045028 w 2082800"/>
              <a:gd name="connsiteY3" fmla="*/ 457200 h 1603828"/>
              <a:gd name="connsiteX4" fmla="*/ 1306286 w 2082800"/>
              <a:gd name="connsiteY4" fmla="*/ 0 h 1603828"/>
              <a:gd name="connsiteX5" fmla="*/ 1516742 w 2082800"/>
              <a:gd name="connsiteY5" fmla="*/ 0 h 1603828"/>
              <a:gd name="connsiteX6" fmla="*/ 1705428 w 2082800"/>
              <a:gd name="connsiteY6" fmla="*/ 580571 h 1603828"/>
              <a:gd name="connsiteX7" fmla="*/ 1988457 w 2082800"/>
              <a:gd name="connsiteY7" fmla="*/ 1393371 h 1603828"/>
              <a:gd name="connsiteX8" fmla="*/ 2082800 w 2082800"/>
              <a:gd name="connsiteY8" fmla="*/ 1603828 h 1603828"/>
              <a:gd name="connsiteX9" fmla="*/ 0 w 2082800"/>
              <a:gd name="connsiteY9" fmla="*/ 1567543 h 1603828"/>
              <a:gd name="connsiteX0" fmla="*/ 0 w 2082800"/>
              <a:gd name="connsiteY0" fmla="*/ 1567543 h 1603828"/>
              <a:gd name="connsiteX1" fmla="*/ 268514 w 2082800"/>
              <a:gd name="connsiteY1" fmla="*/ 1364343 h 1603828"/>
              <a:gd name="connsiteX2" fmla="*/ 776514 w 2082800"/>
              <a:gd name="connsiteY2" fmla="*/ 1182914 h 1603828"/>
              <a:gd name="connsiteX3" fmla="*/ 1045028 w 2082800"/>
              <a:gd name="connsiteY3" fmla="*/ 457200 h 1603828"/>
              <a:gd name="connsiteX4" fmla="*/ 1306286 w 2082800"/>
              <a:gd name="connsiteY4" fmla="*/ 0 h 1603828"/>
              <a:gd name="connsiteX5" fmla="*/ 1516742 w 2082800"/>
              <a:gd name="connsiteY5" fmla="*/ 0 h 1603828"/>
              <a:gd name="connsiteX6" fmla="*/ 1640114 w 2082800"/>
              <a:gd name="connsiteY6" fmla="*/ 319314 h 1603828"/>
              <a:gd name="connsiteX7" fmla="*/ 1705428 w 2082800"/>
              <a:gd name="connsiteY7" fmla="*/ 580571 h 1603828"/>
              <a:gd name="connsiteX8" fmla="*/ 1988457 w 2082800"/>
              <a:gd name="connsiteY8" fmla="*/ 1393371 h 1603828"/>
              <a:gd name="connsiteX9" fmla="*/ 2082800 w 2082800"/>
              <a:gd name="connsiteY9" fmla="*/ 1603828 h 1603828"/>
              <a:gd name="connsiteX10" fmla="*/ 0 w 2082800"/>
              <a:gd name="connsiteY10" fmla="*/ 1567543 h 1603828"/>
              <a:gd name="connsiteX0" fmla="*/ 0 w 2082800"/>
              <a:gd name="connsiteY0" fmla="*/ 1567543 h 1603828"/>
              <a:gd name="connsiteX1" fmla="*/ 268514 w 2082800"/>
              <a:gd name="connsiteY1" fmla="*/ 1364343 h 1603828"/>
              <a:gd name="connsiteX2" fmla="*/ 776514 w 2082800"/>
              <a:gd name="connsiteY2" fmla="*/ 1182914 h 1603828"/>
              <a:gd name="connsiteX3" fmla="*/ 1045028 w 2082800"/>
              <a:gd name="connsiteY3" fmla="*/ 457200 h 1603828"/>
              <a:gd name="connsiteX4" fmla="*/ 1306286 w 2082800"/>
              <a:gd name="connsiteY4" fmla="*/ 0 h 1603828"/>
              <a:gd name="connsiteX5" fmla="*/ 1516742 w 2082800"/>
              <a:gd name="connsiteY5" fmla="*/ 0 h 1603828"/>
              <a:gd name="connsiteX6" fmla="*/ 1596571 w 2082800"/>
              <a:gd name="connsiteY6" fmla="*/ 464457 h 1603828"/>
              <a:gd name="connsiteX7" fmla="*/ 1705428 w 2082800"/>
              <a:gd name="connsiteY7" fmla="*/ 580571 h 1603828"/>
              <a:gd name="connsiteX8" fmla="*/ 1988457 w 2082800"/>
              <a:gd name="connsiteY8" fmla="*/ 1393371 h 1603828"/>
              <a:gd name="connsiteX9" fmla="*/ 2082800 w 2082800"/>
              <a:gd name="connsiteY9" fmla="*/ 1603828 h 1603828"/>
              <a:gd name="connsiteX10" fmla="*/ 0 w 2082800"/>
              <a:gd name="connsiteY10" fmla="*/ 1567543 h 1603828"/>
              <a:gd name="connsiteX0" fmla="*/ 0 w 2082800"/>
              <a:gd name="connsiteY0" fmla="*/ 1567543 h 1603828"/>
              <a:gd name="connsiteX1" fmla="*/ 268514 w 2082800"/>
              <a:gd name="connsiteY1" fmla="*/ 1364343 h 1603828"/>
              <a:gd name="connsiteX2" fmla="*/ 776514 w 2082800"/>
              <a:gd name="connsiteY2" fmla="*/ 1182914 h 1603828"/>
              <a:gd name="connsiteX3" fmla="*/ 1045028 w 2082800"/>
              <a:gd name="connsiteY3" fmla="*/ 457200 h 1603828"/>
              <a:gd name="connsiteX4" fmla="*/ 1306286 w 2082800"/>
              <a:gd name="connsiteY4" fmla="*/ 0 h 1603828"/>
              <a:gd name="connsiteX5" fmla="*/ 1567542 w 2082800"/>
              <a:gd name="connsiteY5" fmla="*/ 14514 h 1603828"/>
              <a:gd name="connsiteX6" fmla="*/ 1596571 w 2082800"/>
              <a:gd name="connsiteY6" fmla="*/ 464457 h 1603828"/>
              <a:gd name="connsiteX7" fmla="*/ 1705428 w 2082800"/>
              <a:gd name="connsiteY7" fmla="*/ 580571 h 1603828"/>
              <a:gd name="connsiteX8" fmla="*/ 1988457 w 2082800"/>
              <a:gd name="connsiteY8" fmla="*/ 1393371 h 1603828"/>
              <a:gd name="connsiteX9" fmla="*/ 2082800 w 2082800"/>
              <a:gd name="connsiteY9" fmla="*/ 1603828 h 1603828"/>
              <a:gd name="connsiteX10" fmla="*/ 0 w 2082800"/>
              <a:gd name="connsiteY10" fmla="*/ 1567543 h 1603828"/>
              <a:gd name="connsiteX0" fmla="*/ 0 w 2082800"/>
              <a:gd name="connsiteY0" fmla="*/ 1567543 h 1603828"/>
              <a:gd name="connsiteX1" fmla="*/ 268514 w 2082800"/>
              <a:gd name="connsiteY1" fmla="*/ 1364343 h 1603828"/>
              <a:gd name="connsiteX2" fmla="*/ 776514 w 2082800"/>
              <a:gd name="connsiteY2" fmla="*/ 1182914 h 1603828"/>
              <a:gd name="connsiteX3" fmla="*/ 1045028 w 2082800"/>
              <a:gd name="connsiteY3" fmla="*/ 457200 h 1603828"/>
              <a:gd name="connsiteX4" fmla="*/ 1161143 w 2082800"/>
              <a:gd name="connsiteY4" fmla="*/ 275771 h 1603828"/>
              <a:gd name="connsiteX5" fmla="*/ 1306286 w 2082800"/>
              <a:gd name="connsiteY5" fmla="*/ 0 h 1603828"/>
              <a:gd name="connsiteX6" fmla="*/ 1567542 w 2082800"/>
              <a:gd name="connsiteY6" fmla="*/ 14514 h 1603828"/>
              <a:gd name="connsiteX7" fmla="*/ 1596571 w 2082800"/>
              <a:gd name="connsiteY7" fmla="*/ 464457 h 1603828"/>
              <a:gd name="connsiteX8" fmla="*/ 1705428 w 2082800"/>
              <a:gd name="connsiteY8" fmla="*/ 580571 h 1603828"/>
              <a:gd name="connsiteX9" fmla="*/ 1988457 w 2082800"/>
              <a:gd name="connsiteY9" fmla="*/ 1393371 h 1603828"/>
              <a:gd name="connsiteX10" fmla="*/ 2082800 w 2082800"/>
              <a:gd name="connsiteY10" fmla="*/ 1603828 h 1603828"/>
              <a:gd name="connsiteX11" fmla="*/ 0 w 2082800"/>
              <a:gd name="connsiteY11" fmla="*/ 1567543 h 1603828"/>
              <a:gd name="connsiteX0" fmla="*/ 0 w 2082800"/>
              <a:gd name="connsiteY0" fmla="*/ 1567543 h 1603828"/>
              <a:gd name="connsiteX1" fmla="*/ 268514 w 2082800"/>
              <a:gd name="connsiteY1" fmla="*/ 1364343 h 1603828"/>
              <a:gd name="connsiteX2" fmla="*/ 776514 w 2082800"/>
              <a:gd name="connsiteY2" fmla="*/ 1182914 h 1603828"/>
              <a:gd name="connsiteX3" fmla="*/ 1045028 w 2082800"/>
              <a:gd name="connsiteY3" fmla="*/ 457200 h 1603828"/>
              <a:gd name="connsiteX4" fmla="*/ 1248229 w 2082800"/>
              <a:gd name="connsiteY4" fmla="*/ 348343 h 1603828"/>
              <a:gd name="connsiteX5" fmla="*/ 1306286 w 2082800"/>
              <a:gd name="connsiteY5" fmla="*/ 0 h 1603828"/>
              <a:gd name="connsiteX6" fmla="*/ 1567542 w 2082800"/>
              <a:gd name="connsiteY6" fmla="*/ 14514 h 1603828"/>
              <a:gd name="connsiteX7" fmla="*/ 1596571 w 2082800"/>
              <a:gd name="connsiteY7" fmla="*/ 464457 h 1603828"/>
              <a:gd name="connsiteX8" fmla="*/ 1705428 w 2082800"/>
              <a:gd name="connsiteY8" fmla="*/ 580571 h 1603828"/>
              <a:gd name="connsiteX9" fmla="*/ 1988457 w 2082800"/>
              <a:gd name="connsiteY9" fmla="*/ 1393371 h 1603828"/>
              <a:gd name="connsiteX10" fmla="*/ 2082800 w 2082800"/>
              <a:gd name="connsiteY10" fmla="*/ 1603828 h 1603828"/>
              <a:gd name="connsiteX11" fmla="*/ 0 w 2082800"/>
              <a:gd name="connsiteY11" fmla="*/ 1567543 h 1603828"/>
              <a:gd name="connsiteX0" fmla="*/ 0 w 2082800"/>
              <a:gd name="connsiteY0" fmla="*/ 1553029 h 1589314"/>
              <a:gd name="connsiteX1" fmla="*/ 268514 w 2082800"/>
              <a:gd name="connsiteY1" fmla="*/ 1349829 h 1589314"/>
              <a:gd name="connsiteX2" fmla="*/ 776514 w 2082800"/>
              <a:gd name="connsiteY2" fmla="*/ 1168400 h 1589314"/>
              <a:gd name="connsiteX3" fmla="*/ 1045028 w 2082800"/>
              <a:gd name="connsiteY3" fmla="*/ 442686 h 1589314"/>
              <a:gd name="connsiteX4" fmla="*/ 1248229 w 2082800"/>
              <a:gd name="connsiteY4" fmla="*/ 333829 h 1589314"/>
              <a:gd name="connsiteX5" fmla="*/ 1226457 w 2082800"/>
              <a:gd name="connsiteY5" fmla="*/ 21771 h 1589314"/>
              <a:gd name="connsiteX6" fmla="*/ 1567542 w 2082800"/>
              <a:gd name="connsiteY6" fmla="*/ 0 h 1589314"/>
              <a:gd name="connsiteX7" fmla="*/ 1596571 w 2082800"/>
              <a:gd name="connsiteY7" fmla="*/ 449943 h 1589314"/>
              <a:gd name="connsiteX8" fmla="*/ 1705428 w 2082800"/>
              <a:gd name="connsiteY8" fmla="*/ 566057 h 1589314"/>
              <a:gd name="connsiteX9" fmla="*/ 1988457 w 2082800"/>
              <a:gd name="connsiteY9" fmla="*/ 1378857 h 1589314"/>
              <a:gd name="connsiteX10" fmla="*/ 2082800 w 2082800"/>
              <a:gd name="connsiteY10" fmla="*/ 1589314 h 1589314"/>
              <a:gd name="connsiteX11" fmla="*/ 0 w 2082800"/>
              <a:gd name="connsiteY11" fmla="*/ 1553029 h 1589314"/>
              <a:gd name="connsiteX0" fmla="*/ 0 w 2082800"/>
              <a:gd name="connsiteY0" fmla="*/ 1553029 h 1589314"/>
              <a:gd name="connsiteX1" fmla="*/ 268514 w 2082800"/>
              <a:gd name="connsiteY1" fmla="*/ 1349829 h 1589314"/>
              <a:gd name="connsiteX2" fmla="*/ 776514 w 2082800"/>
              <a:gd name="connsiteY2" fmla="*/ 1168400 h 1589314"/>
              <a:gd name="connsiteX3" fmla="*/ 1045028 w 2082800"/>
              <a:gd name="connsiteY3" fmla="*/ 442686 h 1589314"/>
              <a:gd name="connsiteX4" fmla="*/ 1248229 w 2082800"/>
              <a:gd name="connsiteY4" fmla="*/ 333829 h 1589314"/>
              <a:gd name="connsiteX5" fmla="*/ 1277257 w 2082800"/>
              <a:gd name="connsiteY5" fmla="*/ 14514 h 1589314"/>
              <a:gd name="connsiteX6" fmla="*/ 1567542 w 2082800"/>
              <a:gd name="connsiteY6" fmla="*/ 0 h 1589314"/>
              <a:gd name="connsiteX7" fmla="*/ 1596571 w 2082800"/>
              <a:gd name="connsiteY7" fmla="*/ 449943 h 1589314"/>
              <a:gd name="connsiteX8" fmla="*/ 1705428 w 2082800"/>
              <a:gd name="connsiteY8" fmla="*/ 566057 h 1589314"/>
              <a:gd name="connsiteX9" fmla="*/ 1988457 w 2082800"/>
              <a:gd name="connsiteY9" fmla="*/ 1378857 h 1589314"/>
              <a:gd name="connsiteX10" fmla="*/ 2082800 w 2082800"/>
              <a:gd name="connsiteY10" fmla="*/ 1589314 h 1589314"/>
              <a:gd name="connsiteX11" fmla="*/ 0 w 2082800"/>
              <a:gd name="connsiteY11" fmla="*/ 1553029 h 1589314"/>
              <a:gd name="connsiteX0" fmla="*/ 0 w 2082800"/>
              <a:gd name="connsiteY0" fmla="*/ 1556922 h 1593207"/>
              <a:gd name="connsiteX1" fmla="*/ 268514 w 2082800"/>
              <a:gd name="connsiteY1" fmla="*/ 1353722 h 1593207"/>
              <a:gd name="connsiteX2" fmla="*/ 776514 w 2082800"/>
              <a:gd name="connsiteY2" fmla="*/ 1172293 h 1593207"/>
              <a:gd name="connsiteX3" fmla="*/ 1045028 w 2082800"/>
              <a:gd name="connsiteY3" fmla="*/ 446579 h 1593207"/>
              <a:gd name="connsiteX4" fmla="*/ 1248229 w 2082800"/>
              <a:gd name="connsiteY4" fmla="*/ 337722 h 1593207"/>
              <a:gd name="connsiteX5" fmla="*/ 1277257 w 2082800"/>
              <a:gd name="connsiteY5" fmla="*/ 18407 h 1593207"/>
              <a:gd name="connsiteX6" fmla="*/ 1567542 w 2082800"/>
              <a:gd name="connsiteY6" fmla="*/ 3893 h 1593207"/>
              <a:gd name="connsiteX7" fmla="*/ 1596571 w 2082800"/>
              <a:gd name="connsiteY7" fmla="*/ 453836 h 1593207"/>
              <a:gd name="connsiteX8" fmla="*/ 1705428 w 2082800"/>
              <a:gd name="connsiteY8" fmla="*/ 569950 h 1593207"/>
              <a:gd name="connsiteX9" fmla="*/ 1988457 w 2082800"/>
              <a:gd name="connsiteY9" fmla="*/ 1382750 h 1593207"/>
              <a:gd name="connsiteX10" fmla="*/ 2082800 w 2082800"/>
              <a:gd name="connsiteY10" fmla="*/ 1593207 h 1593207"/>
              <a:gd name="connsiteX11" fmla="*/ 0 w 2082800"/>
              <a:gd name="connsiteY11" fmla="*/ 1556922 h 159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2800" h="1593207">
                <a:moveTo>
                  <a:pt x="0" y="1556922"/>
                </a:moveTo>
                <a:lnTo>
                  <a:pt x="268514" y="1353722"/>
                </a:lnTo>
                <a:lnTo>
                  <a:pt x="776514" y="1172293"/>
                </a:lnTo>
                <a:lnTo>
                  <a:pt x="1045028" y="446579"/>
                </a:lnTo>
                <a:lnTo>
                  <a:pt x="1248229" y="337722"/>
                </a:lnTo>
                <a:lnTo>
                  <a:pt x="1277257" y="18407"/>
                </a:lnTo>
                <a:cubicBezTo>
                  <a:pt x="1410305" y="-15459"/>
                  <a:pt x="1470780" y="8731"/>
                  <a:pt x="1567542" y="3893"/>
                </a:cubicBezTo>
                <a:lnTo>
                  <a:pt x="1596571" y="453836"/>
                </a:lnTo>
                <a:lnTo>
                  <a:pt x="1705428" y="569950"/>
                </a:lnTo>
                <a:lnTo>
                  <a:pt x="1988457" y="1382750"/>
                </a:lnTo>
                <a:lnTo>
                  <a:pt x="2082800" y="1593207"/>
                </a:lnTo>
                <a:lnTo>
                  <a:pt x="0" y="1556922"/>
                </a:lnTo>
                <a:close/>
              </a:path>
            </a:pathLst>
          </a:custGeom>
          <a:noFill/>
          <a:ln w="19050">
            <a:solidFill>
              <a:schemeClr val="accent6"/>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3103660" y="4907860"/>
            <a:ext cx="1516762" cy="369332"/>
          </a:xfrm>
          <a:prstGeom prst="rect">
            <a:avLst/>
          </a:prstGeom>
          <a:noFill/>
        </p:spPr>
        <p:txBody>
          <a:bodyPr wrap="none" rtlCol="0">
            <a:spAutoFit/>
          </a:bodyPr>
          <a:lstStyle/>
          <a:p>
            <a:r>
              <a:rPr lang="de-DE" dirty="0">
                <a:solidFill>
                  <a:srgbClr val="C00000"/>
                </a:solidFill>
              </a:rPr>
              <a:t>g</a:t>
            </a:r>
            <a:r>
              <a:rPr lang="de-DE" dirty="0" smtClean="0">
                <a:solidFill>
                  <a:srgbClr val="C00000"/>
                </a:solidFill>
              </a:rPr>
              <a:t>eneral shape</a:t>
            </a:r>
            <a:endParaRPr lang="en-GB" dirty="0" smtClean="0">
              <a:solidFill>
                <a:srgbClr val="C00000"/>
              </a:solidFill>
            </a:endParaRPr>
          </a:p>
        </p:txBody>
      </p:sp>
      <p:sp>
        <p:nvSpPr>
          <p:cNvPr id="10" name="TextBox 9"/>
          <p:cNvSpPr txBox="1"/>
          <p:nvPr/>
        </p:nvSpPr>
        <p:spPr>
          <a:xfrm>
            <a:off x="469429" y="5981315"/>
            <a:ext cx="899605" cy="369332"/>
          </a:xfrm>
          <a:prstGeom prst="rect">
            <a:avLst/>
          </a:prstGeom>
          <a:noFill/>
        </p:spPr>
        <p:txBody>
          <a:bodyPr wrap="none" rtlCol="0">
            <a:spAutoFit/>
          </a:bodyPr>
          <a:lstStyle/>
          <a:p>
            <a:r>
              <a:rPr lang="de-DE" dirty="0" smtClean="0">
                <a:solidFill>
                  <a:srgbClr val="C00000"/>
                </a:solidFill>
              </a:rPr>
              <a:t>outliers</a:t>
            </a:r>
            <a:endParaRPr lang="en-GB" dirty="0" smtClean="0">
              <a:solidFill>
                <a:srgbClr val="C00000"/>
              </a:solidFill>
            </a:endParaRPr>
          </a:p>
        </p:txBody>
      </p:sp>
      <p:sp>
        <p:nvSpPr>
          <p:cNvPr id="11" name="Slide Number Placeholder 10"/>
          <p:cNvSpPr>
            <a:spLocks noGrp="1"/>
          </p:cNvSpPr>
          <p:nvPr>
            <p:ph type="sldNum" sz="quarter" idx="12"/>
          </p:nvPr>
        </p:nvSpPr>
        <p:spPr/>
        <p:txBody>
          <a:bodyPr/>
          <a:lstStyle/>
          <a:p>
            <a:fld id="{FB8AE29E-CEF7-4D01-9252-1A41198295E8}" type="slidenum">
              <a:rPr lang="en-GB" noProof="0" smtClean="0"/>
              <a:pPr/>
              <a:t>29</a:t>
            </a:fld>
            <a:endParaRPr lang="en-GB" noProof="0" dirty="0"/>
          </a:p>
        </p:txBody>
      </p:sp>
    </p:spTree>
    <p:extLst>
      <p:ext uri="{BB962C8B-B14F-4D97-AF65-F5344CB8AC3E}">
        <p14:creationId xmlns:p14="http://schemas.microsoft.com/office/powerpoint/2010/main" val="2286623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lecture</a:t>
            </a:r>
            <a:endParaRPr lang="en-GB" dirty="0"/>
          </a:p>
        </p:txBody>
      </p:sp>
      <p:sp>
        <p:nvSpPr>
          <p:cNvPr id="3" name="Content Placeholder 2"/>
          <p:cNvSpPr>
            <a:spLocks noGrp="1"/>
          </p:cNvSpPr>
          <p:nvPr>
            <p:ph idx="1"/>
          </p:nvPr>
        </p:nvSpPr>
        <p:spPr/>
        <p:txBody>
          <a:bodyPr/>
          <a:lstStyle/>
          <a:p>
            <a:r>
              <a:rPr lang="en-GB" dirty="0" smtClean="0"/>
              <a:t>Analysis as a multi-step process (by example); importance </a:t>
            </a:r>
            <a:r>
              <a:rPr lang="en-GB" dirty="0" smtClean="0"/>
              <a:t>of human </a:t>
            </a:r>
            <a:r>
              <a:rPr lang="en-GB" dirty="0" smtClean="0"/>
              <a:t>reasoning and understanding</a:t>
            </a:r>
            <a:endParaRPr lang="en-GB" dirty="0" smtClean="0"/>
          </a:p>
          <a:p>
            <a:r>
              <a:rPr lang="en-GB" dirty="0" smtClean="0"/>
              <a:t>Notion of a </a:t>
            </a:r>
            <a:r>
              <a:rPr lang="en-GB" dirty="0" smtClean="0"/>
              <a:t>distribution; kinds </a:t>
            </a:r>
            <a:r>
              <a:rPr lang="en-GB" dirty="0" smtClean="0"/>
              <a:t>of </a:t>
            </a:r>
            <a:r>
              <a:rPr lang="en-GB" dirty="0" smtClean="0"/>
              <a:t>distribution</a:t>
            </a:r>
          </a:p>
          <a:p>
            <a:r>
              <a:rPr lang="en-GB" dirty="0" smtClean="0"/>
              <a:t>Patterns in distributions; importance of seeing patterns for gaining understanding</a:t>
            </a:r>
            <a:endParaRPr lang="en-GB" dirty="0" smtClean="0"/>
          </a:p>
          <a:p>
            <a:r>
              <a:rPr lang="en-GB" dirty="0" err="1" smtClean="0"/>
              <a:t>Spatialization</a:t>
            </a:r>
            <a:r>
              <a:rPr lang="en-GB" dirty="0" smtClean="0"/>
              <a:t> (projection) as </a:t>
            </a:r>
            <a:r>
              <a:rPr lang="en-GB" dirty="0" smtClean="0"/>
              <a:t>a tool for exploring </a:t>
            </a:r>
            <a:r>
              <a:rPr lang="en-GB" dirty="0" smtClean="0"/>
              <a:t>distributions</a:t>
            </a:r>
          </a:p>
          <a:p>
            <a:pPr lvl="1"/>
            <a:r>
              <a:rPr lang="en-GB" dirty="0" smtClean="0"/>
              <a:t>Dimension-reduction</a:t>
            </a:r>
          </a:p>
          <a:p>
            <a:pPr lvl="1"/>
            <a:r>
              <a:rPr lang="en-GB" dirty="0" smtClean="0"/>
              <a:t>Projection based on pairwise distances</a:t>
            </a:r>
            <a:endParaRPr lang="en-GB" dirty="0" smtClean="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3</a:t>
            </a:fld>
            <a:endParaRPr lang="en-GB" noProof="0" dirty="0"/>
          </a:p>
        </p:txBody>
      </p:sp>
    </p:spTree>
    <p:extLst>
      <p:ext uri="{BB962C8B-B14F-4D97-AF65-F5344CB8AC3E}">
        <p14:creationId xmlns:p14="http://schemas.microsoft.com/office/powerpoint/2010/main" val="12906268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Temporal distribution</a:t>
            </a:r>
            <a:endParaRPr lang="en-GB" dirty="0"/>
          </a:p>
        </p:txBody>
      </p:sp>
      <p:sp>
        <p:nvSpPr>
          <p:cNvPr id="4" name="Content Placeholder 3"/>
          <p:cNvSpPr>
            <a:spLocks noGrp="1"/>
          </p:cNvSpPr>
          <p:nvPr>
            <p:ph idx="1"/>
          </p:nvPr>
        </p:nvSpPr>
        <p:spPr/>
        <p:txBody>
          <a:bodyPr/>
          <a:lstStyle/>
          <a:p>
            <a:r>
              <a:rPr lang="de-DE" dirty="0" smtClean="0"/>
              <a:t>Inherent properties of time: </a:t>
            </a:r>
            <a:r>
              <a:rPr lang="de-DE" i="1" dirty="0" smtClean="0"/>
              <a:t>ordering</a:t>
            </a:r>
            <a:r>
              <a:rPr lang="de-DE" dirty="0" smtClean="0"/>
              <a:t> and </a:t>
            </a:r>
            <a:r>
              <a:rPr lang="de-DE" i="1" dirty="0" smtClean="0"/>
              <a:t>distance</a:t>
            </a:r>
            <a:r>
              <a:rPr lang="de-DE" dirty="0" smtClean="0"/>
              <a:t> relationships between the elements.</a:t>
            </a:r>
          </a:p>
          <a:p>
            <a:r>
              <a:rPr lang="de-DE" dirty="0" smtClean="0"/>
              <a:t>Time may also have </a:t>
            </a:r>
            <a:r>
              <a:rPr lang="de-DE" i="1" dirty="0" smtClean="0"/>
              <a:t>cyclic structure</a:t>
            </a:r>
          </a:p>
          <a:p>
            <a:pPr lvl="1"/>
            <a:r>
              <a:rPr lang="de-DE" dirty="0" smtClean="0"/>
              <a:t>Cycles: </a:t>
            </a:r>
            <a:r>
              <a:rPr lang="de-DE" dirty="0">
                <a:sym typeface="Symbol" panose="05050102010706020507" pitchFamily="18" charset="2"/>
              </a:rPr>
              <a:t>daily, weekly, annual, </a:t>
            </a:r>
            <a:r>
              <a:rPr lang="de-DE" dirty="0" smtClean="0">
                <a:sym typeface="Symbol" panose="05050102010706020507" pitchFamily="18" charset="2"/>
              </a:rPr>
              <a:t>domain-specific, e.g., in climat, astronomy, manufacturing, economy.</a:t>
            </a:r>
            <a:endParaRPr lang="de-DE" dirty="0" smtClean="0"/>
          </a:p>
          <a:p>
            <a:pPr lvl="1"/>
            <a:r>
              <a:rPr lang="de-DE" dirty="0" smtClean="0">
                <a:sym typeface="Symbol" panose="05050102010706020507" pitchFamily="18" charset="2"/>
              </a:rPr>
              <a:t> There are ordering and distance relationships between the elements based on their positions in the cycles.</a:t>
            </a:r>
          </a:p>
          <a:p>
            <a:r>
              <a:rPr lang="de-DE" dirty="0" smtClean="0">
                <a:sym typeface="Symbol" panose="05050102010706020507" pitchFamily="18" charset="2"/>
              </a:rPr>
              <a:t>Patterns in temporal distributions emerge due to these inherent properties of time.</a:t>
            </a:r>
          </a:p>
          <a:p>
            <a:r>
              <a:rPr lang="de-DE" dirty="0" smtClean="0">
                <a:sym typeface="Symbol" panose="05050102010706020507" pitchFamily="18" charset="2"/>
              </a:rPr>
              <a:t>A pattern represents the manner in which a time-distributed aspect </a:t>
            </a:r>
            <a:r>
              <a:rPr lang="de-DE" i="1" dirty="0" smtClean="0">
                <a:sym typeface="Symbol" panose="05050102010706020507" pitchFamily="18" charset="2"/>
              </a:rPr>
              <a:t>changes</a:t>
            </a:r>
            <a:r>
              <a:rPr lang="de-DE" dirty="0" smtClean="0">
                <a:sym typeface="Symbol" panose="05050102010706020507" pitchFamily="18" charset="2"/>
              </a:rPr>
              <a:t> during a time interval.</a:t>
            </a:r>
          </a:p>
          <a:p>
            <a:r>
              <a:rPr lang="de-DE" i="1" dirty="0">
                <a:sym typeface="Symbol" panose="05050102010706020507" pitchFamily="18" charset="2"/>
              </a:rPr>
              <a:t>Change</a:t>
            </a:r>
            <a:r>
              <a:rPr lang="de-DE" dirty="0">
                <a:sym typeface="Symbol" panose="05050102010706020507" pitchFamily="18" charset="2"/>
              </a:rPr>
              <a:t>: for a set distributed over time, the difference between the elements referring to consecutive time moments</a:t>
            </a:r>
            <a:r>
              <a:rPr lang="de-DE" dirty="0" smtClean="0">
                <a:sym typeface="Symbol" panose="05050102010706020507" pitchFamily="18" charset="2"/>
              </a:rPr>
              <a:t>.</a:t>
            </a:r>
            <a:endParaRPr lang="de-DE" dirty="0">
              <a:sym typeface="Symbol" panose="05050102010706020507" pitchFamily="18" charset="2"/>
            </a:endParaRP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30</a:t>
            </a:fld>
            <a:endParaRPr lang="en-GB" noProof="0" dirty="0"/>
          </a:p>
        </p:txBody>
      </p:sp>
    </p:spTree>
    <p:extLst>
      <p:ext uri="{BB962C8B-B14F-4D97-AF65-F5344CB8AC3E}">
        <p14:creationId xmlns:p14="http://schemas.microsoft.com/office/powerpoint/2010/main" val="20266253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Types of patterns in temporal distributions</a:t>
            </a:r>
            <a:endParaRPr lang="en-GB" dirty="0"/>
          </a:p>
        </p:txBody>
      </p:sp>
      <p:sp>
        <p:nvSpPr>
          <p:cNvPr id="3" name="Content Placeholder 2"/>
          <p:cNvSpPr>
            <a:spLocks noGrp="1"/>
          </p:cNvSpPr>
          <p:nvPr>
            <p:ph idx="1"/>
          </p:nvPr>
        </p:nvSpPr>
        <p:spPr/>
        <p:txBody>
          <a:bodyPr/>
          <a:lstStyle/>
          <a:p>
            <a:r>
              <a:rPr lang="en-GB" b="1" i="1" dirty="0"/>
              <a:t>Constancy</a:t>
            </a:r>
            <a:r>
              <a:rPr lang="en-GB" dirty="0"/>
              <a:t>: Absence of (sufficiently large) changes during a time interval</a:t>
            </a:r>
            <a:r>
              <a:rPr lang="en-GB" dirty="0" smtClean="0"/>
              <a:t>.</a:t>
            </a:r>
          </a:p>
          <a:p>
            <a:r>
              <a:rPr lang="en-GB" b="1" i="1" dirty="0"/>
              <a:t>Trend:</a:t>
            </a:r>
            <a:r>
              <a:rPr lang="en-GB" dirty="0"/>
              <a:t> Increase or </a:t>
            </a:r>
            <a:r>
              <a:rPr lang="en-GB" dirty="0" smtClean="0"/>
              <a:t>decrease, or</a:t>
            </a:r>
            <a:r>
              <a:rPr lang="en-GB" dirty="0"/>
              <a:t>, more generally, same kind of </a:t>
            </a:r>
            <a:r>
              <a:rPr lang="en-GB" dirty="0" smtClean="0"/>
              <a:t>change continued during </a:t>
            </a:r>
            <a:r>
              <a:rPr lang="en-GB" dirty="0"/>
              <a:t>a time interval</a:t>
            </a:r>
            <a:r>
              <a:rPr lang="en-GB" dirty="0" smtClean="0"/>
              <a:t>.</a:t>
            </a:r>
          </a:p>
          <a:p>
            <a:r>
              <a:rPr lang="en-GB" b="1" i="1" dirty="0" smtClean="0"/>
              <a:t>Jump</a:t>
            </a:r>
            <a:r>
              <a:rPr lang="en-GB" dirty="0"/>
              <a:t> : abrupt or fast </a:t>
            </a:r>
            <a:r>
              <a:rPr lang="en-GB" dirty="0" smtClean="0"/>
              <a:t>increase. </a:t>
            </a:r>
            <a:r>
              <a:rPr lang="en-GB" b="1" i="1" dirty="0"/>
              <a:t>D</a:t>
            </a:r>
            <a:r>
              <a:rPr lang="en-GB" b="1" i="1" dirty="0" smtClean="0"/>
              <a:t>rop</a:t>
            </a:r>
            <a:r>
              <a:rPr lang="en-GB" dirty="0" smtClean="0"/>
              <a:t>: abrupt or fast decrease.</a:t>
            </a:r>
            <a:endParaRPr lang="en-GB" b="1" i="1" dirty="0"/>
          </a:p>
          <a:p>
            <a:r>
              <a:rPr lang="en-GB" b="1" i="1" dirty="0" smtClean="0"/>
              <a:t>Peak</a:t>
            </a:r>
            <a:r>
              <a:rPr lang="en-GB" dirty="0" smtClean="0"/>
              <a:t>: increase followed by decrease. </a:t>
            </a:r>
            <a:r>
              <a:rPr lang="en-GB" b="1" i="1" dirty="0" smtClean="0"/>
              <a:t>Trough</a:t>
            </a:r>
            <a:r>
              <a:rPr lang="en-GB" dirty="0" smtClean="0"/>
              <a:t>: decrease followed by increase.</a:t>
            </a:r>
          </a:p>
          <a:p>
            <a:r>
              <a:rPr lang="en-GB" b="1" i="1" dirty="0" smtClean="0"/>
              <a:t>Fluctuation</a:t>
            </a:r>
            <a:r>
              <a:rPr lang="en-GB" dirty="0"/>
              <a:t>: Many small opposite changes alternating along an interval</a:t>
            </a:r>
            <a:r>
              <a:rPr lang="en-GB" dirty="0" smtClean="0"/>
              <a:t>.</a:t>
            </a:r>
          </a:p>
          <a:p>
            <a:r>
              <a:rPr lang="en-GB" b="1" i="1" dirty="0"/>
              <a:t>Temporal regularity</a:t>
            </a:r>
            <a:r>
              <a:rPr lang="en-GB" dirty="0"/>
              <a:t>: </a:t>
            </a:r>
            <a:r>
              <a:rPr lang="en-GB" dirty="0" smtClean="0"/>
              <a:t>Repeated appearances </a:t>
            </a:r>
            <a:r>
              <a:rPr lang="en-GB" dirty="0"/>
              <a:t>of </a:t>
            </a:r>
            <a:r>
              <a:rPr lang="en-GB" dirty="0" smtClean="0"/>
              <a:t>the same or similar entities, values, or patterns </a:t>
            </a:r>
            <a:r>
              <a:rPr lang="en-GB" dirty="0"/>
              <a:t>at (approximately) equal </a:t>
            </a:r>
            <a:r>
              <a:rPr lang="en-GB" dirty="0" smtClean="0"/>
              <a:t>distances in </a:t>
            </a:r>
            <a:r>
              <a:rPr lang="en-GB" dirty="0"/>
              <a:t>time</a:t>
            </a:r>
            <a:r>
              <a:rPr lang="en-GB" dirty="0" smtClean="0"/>
              <a:t>.</a:t>
            </a:r>
          </a:p>
          <a:p>
            <a:r>
              <a:rPr lang="en-GB" b="1" i="1" dirty="0"/>
              <a:t>Periodicity:</a:t>
            </a:r>
            <a:r>
              <a:rPr lang="en-GB" dirty="0"/>
              <a:t> Repeated </a:t>
            </a:r>
            <a:r>
              <a:rPr lang="en-GB" dirty="0" smtClean="0"/>
              <a:t>appearances </a:t>
            </a:r>
            <a:r>
              <a:rPr lang="en-GB" dirty="0"/>
              <a:t>of </a:t>
            </a:r>
            <a:r>
              <a:rPr lang="en-GB" dirty="0" smtClean="0"/>
              <a:t>the </a:t>
            </a:r>
            <a:r>
              <a:rPr lang="en-GB" dirty="0"/>
              <a:t>same or similar entities, values</a:t>
            </a:r>
            <a:r>
              <a:rPr lang="en-GB" dirty="0" smtClean="0"/>
              <a:t>, </a:t>
            </a:r>
            <a:r>
              <a:rPr lang="en-GB" dirty="0"/>
              <a:t>changes, or patterns </a:t>
            </a:r>
            <a:r>
              <a:rPr lang="en-GB" dirty="0" smtClean="0"/>
              <a:t>at (approximately) the same </a:t>
            </a:r>
            <a:r>
              <a:rPr lang="en-GB" dirty="0"/>
              <a:t>positions in different temporal </a:t>
            </a:r>
            <a:r>
              <a:rPr lang="en-GB" dirty="0" smtClean="0"/>
              <a:t>cycles.</a:t>
            </a:r>
            <a:endParaRPr lang="en-GB" b="1" i="1"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31</a:t>
            </a:fld>
            <a:endParaRPr lang="en-GB" noProof="0" dirty="0"/>
          </a:p>
        </p:txBody>
      </p:sp>
    </p:spTree>
    <p:extLst>
      <p:ext uri="{BB962C8B-B14F-4D97-AF65-F5344CB8AC3E}">
        <p14:creationId xmlns:p14="http://schemas.microsoft.com/office/powerpoint/2010/main" val="2414133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 of temporal patterns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06" y="2220258"/>
            <a:ext cx="7335274" cy="2867425"/>
          </a:xfrm>
          <a:prstGeom prst="rect">
            <a:avLst/>
          </a:prstGeom>
        </p:spPr>
      </p:pic>
      <p:sp>
        <p:nvSpPr>
          <p:cNvPr id="5" name="TextBox 4"/>
          <p:cNvSpPr txBox="1"/>
          <p:nvPr/>
        </p:nvSpPr>
        <p:spPr>
          <a:xfrm>
            <a:off x="356461" y="1472338"/>
            <a:ext cx="3294941" cy="369332"/>
          </a:xfrm>
          <a:prstGeom prst="rect">
            <a:avLst/>
          </a:prstGeom>
          <a:noFill/>
        </p:spPr>
        <p:txBody>
          <a:bodyPr wrap="none" rtlCol="0">
            <a:spAutoFit/>
          </a:bodyPr>
          <a:lstStyle/>
          <a:p>
            <a:r>
              <a:rPr lang="en-GB" dirty="0" smtClean="0"/>
              <a:t>Epidemic outbreak development</a:t>
            </a:r>
          </a:p>
        </p:txBody>
      </p:sp>
      <p:sp>
        <p:nvSpPr>
          <p:cNvPr id="6" name="TextBox 5"/>
          <p:cNvSpPr txBox="1"/>
          <p:nvPr/>
        </p:nvSpPr>
        <p:spPr>
          <a:xfrm>
            <a:off x="979714" y="3207657"/>
            <a:ext cx="673582" cy="369332"/>
          </a:xfrm>
          <a:prstGeom prst="rect">
            <a:avLst/>
          </a:prstGeom>
          <a:noFill/>
        </p:spPr>
        <p:txBody>
          <a:bodyPr wrap="none" rtlCol="0">
            <a:spAutoFit/>
          </a:bodyPr>
          <a:lstStyle/>
          <a:p>
            <a:r>
              <a:rPr lang="en-GB" dirty="0" smtClean="0"/>
              <a:t>jump</a:t>
            </a:r>
          </a:p>
        </p:txBody>
      </p:sp>
      <p:cxnSp>
        <p:nvCxnSpPr>
          <p:cNvPr id="8" name="Straight Arrow Connector 7"/>
          <p:cNvCxnSpPr>
            <a:stCxn id="6" idx="3"/>
          </p:cNvCxnSpPr>
          <p:nvPr/>
        </p:nvCxnSpPr>
        <p:spPr>
          <a:xfrm>
            <a:off x="1653296" y="3392323"/>
            <a:ext cx="124704"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03468" y="2512999"/>
            <a:ext cx="647934" cy="369332"/>
          </a:xfrm>
          <a:prstGeom prst="rect">
            <a:avLst/>
          </a:prstGeom>
          <a:noFill/>
        </p:spPr>
        <p:txBody>
          <a:bodyPr wrap="none" rtlCol="0">
            <a:spAutoFit/>
          </a:bodyPr>
          <a:lstStyle/>
          <a:p>
            <a:r>
              <a:rPr lang="en-GB" dirty="0" smtClean="0"/>
              <a:t>peak</a:t>
            </a:r>
          </a:p>
        </p:txBody>
      </p:sp>
      <p:cxnSp>
        <p:nvCxnSpPr>
          <p:cNvPr id="16" name="Straight Arrow Connector 15"/>
          <p:cNvCxnSpPr>
            <a:stCxn id="14" idx="1"/>
          </p:cNvCxnSpPr>
          <p:nvPr/>
        </p:nvCxnSpPr>
        <p:spPr>
          <a:xfrm flipH="1">
            <a:off x="2808514" y="2697665"/>
            <a:ext cx="194954"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34229" y="3392323"/>
            <a:ext cx="1988457" cy="26164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38223" y="3022991"/>
            <a:ext cx="1784463" cy="369332"/>
          </a:xfrm>
          <a:prstGeom prst="rect">
            <a:avLst/>
          </a:prstGeom>
          <a:noFill/>
        </p:spPr>
        <p:txBody>
          <a:bodyPr wrap="none" rtlCol="0">
            <a:spAutoFit/>
          </a:bodyPr>
          <a:lstStyle/>
          <a:p>
            <a:r>
              <a:rPr lang="en-GB" dirty="0" smtClean="0"/>
              <a:t>decreasing trend</a:t>
            </a:r>
          </a:p>
        </p:txBody>
      </p:sp>
      <p:sp>
        <p:nvSpPr>
          <p:cNvPr id="21" name="TextBox 20"/>
          <p:cNvSpPr txBox="1"/>
          <p:nvPr/>
        </p:nvSpPr>
        <p:spPr>
          <a:xfrm>
            <a:off x="2564504" y="4903017"/>
            <a:ext cx="1173719" cy="369332"/>
          </a:xfrm>
          <a:prstGeom prst="rect">
            <a:avLst/>
          </a:prstGeom>
          <a:noFill/>
        </p:spPr>
        <p:txBody>
          <a:bodyPr wrap="none" rtlCol="0">
            <a:spAutoFit/>
          </a:bodyPr>
          <a:lstStyle/>
          <a:p>
            <a:r>
              <a:rPr lang="en-GB" dirty="0"/>
              <a:t>j</a:t>
            </a:r>
            <a:r>
              <a:rPr lang="en-GB" dirty="0" smtClean="0"/>
              <a:t>ump (red)</a:t>
            </a:r>
          </a:p>
        </p:txBody>
      </p:sp>
      <p:sp>
        <p:nvSpPr>
          <p:cNvPr id="25" name="Rectangle 24"/>
          <p:cNvSpPr/>
          <p:nvPr/>
        </p:nvSpPr>
        <p:spPr>
          <a:xfrm>
            <a:off x="3483429" y="4252686"/>
            <a:ext cx="1988457" cy="508000"/>
          </a:xfrm>
          <a:prstGeom prst="rect">
            <a:avLst/>
          </a:prstGeom>
          <a:noFill/>
          <a:ln w="19050">
            <a:no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Elbow Connector 30"/>
          <p:cNvCxnSpPr>
            <a:endCxn id="25" idx="1"/>
          </p:cNvCxnSpPr>
          <p:nvPr/>
        </p:nvCxnSpPr>
        <p:spPr>
          <a:xfrm rot="5400000" flipH="1" flipV="1">
            <a:off x="3119231" y="4538819"/>
            <a:ext cx="396331" cy="332066"/>
          </a:xfrm>
          <a:prstGeom prst="bentConnector2">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805549" y="3296382"/>
            <a:ext cx="830677" cy="369332"/>
          </a:xfrm>
          <a:prstGeom prst="rect">
            <a:avLst/>
          </a:prstGeom>
          <a:noFill/>
        </p:spPr>
        <p:txBody>
          <a:bodyPr wrap="none" rtlCol="0">
            <a:spAutoFit/>
          </a:bodyPr>
          <a:lstStyle/>
          <a:p>
            <a:r>
              <a:rPr lang="en-GB" dirty="0" smtClean="0"/>
              <a:t>trough</a:t>
            </a:r>
          </a:p>
        </p:txBody>
      </p:sp>
      <p:cxnSp>
        <p:nvCxnSpPr>
          <p:cNvPr id="34" name="Straight Arrow Connector 33"/>
          <p:cNvCxnSpPr>
            <a:stCxn id="32" idx="2"/>
          </p:cNvCxnSpPr>
          <p:nvPr/>
        </p:nvCxnSpPr>
        <p:spPr>
          <a:xfrm>
            <a:off x="3220888" y="3665714"/>
            <a:ext cx="139169" cy="586972"/>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05727" y="3234138"/>
            <a:ext cx="830677" cy="369332"/>
          </a:xfrm>
          <a:prstGeom prst="rect">
            <a:avLst/>
          </a:prstGeom>
          <a:noFill/>
        </p:spPr>
        <p:txBody>
          <a:bodyPr wrap="none" rtlCol="0">
            <a:spAutoFit/>
          </a:bodyPr>
          <a:lstStyle/>
          <a:p>
            <a:r>
              <a:rPr lang="en-GB" dirty="0" smtClean="0"/>
              <a:t>trough</a:t>
            </a:r>
          </a:p>
        </p:txBody>
      </p:sp>
      <p:cxnSp>
        <p:nvCxnSpPr>
          <p:cNvPr id="36" name="Straight Arrow Connector 35"/>
          <p:cNvCxnSpPr>
            <a:stCxn id="35" idx="2"/>
          </p:cNvCxnSpPr>
          <p:nvPr/>
        </p:nvCxnSpPr>
        <p:spPr>
          <a:xfrm flipH="1">
            <a:off x="5660571" y="3603470"/>
            <a:ext cx="60495" cy="649216"/>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858043" y="5349833"/>
            <a:ext cx="1651414" cy="369332"/>
          </a:xfrm>
          <a:prstGeom prst="rect">
            <a:avLst/>
          </a:prstGeom>
          <a:noFill/>
        </p:spPr>
        <p:txBody>
          <a:bodyPr wrap="none" rtlCol="0">
            <a:spAutoFit/>
          </a:bodyPr>
          <a:lstStyle/>
          <a:p>
            <a:r>
              <a:rPr lang="en-GB" dirty="0"/>
              <a:t>c</a:t>
            </a:r>
            <a:r>
              <a:rPr lang="en-GB" dirty="0" smtClean="0"/>
              <a:t>onstancy (red)</a:t>
            </a:r>
          </a:p>
        </p:txBody>
      </p:sp>
      <p:sp>
        <p:nvSpPr>
          <p:cNvPr id="44" name="Left Brace 43"/>
          <p:cNvSpPr/>
          <p:nvPr/>
        </p:nvSpPr>
        <p:spPr>
          <a:xfrm rot="16200000">
            <a:off x="6473735" y="3990804"/>
            <a:ext cx="420031" cy="2171293"/>
          </a:xfrm>
          <a:prstGeom prst="leftBrace">
            <a:avLst>
              <a:gd name="adj1" fmla="val 58373"/>
              <a:gd name="adj2" fmla="val 50000"/>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5" name="Straight Arrow Connector 44"/>
          <p:cNvCxnSpPr/>
          <p:nvPr/>
        </p:nvCxnSpPr>
        <p:spPr>
          <a:xfrm>
            <a:off x="5834907" y="3850224"/>
            <a:ext cx="1899115" cy="18703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49559" y="3485131"/>
            <a:ext cx="1784463" cy="369332"/>
          </a:xfrm>
          <a:prstGeom prst="rect">
            <a:avLst/>
          </a:prstGeom>
          <a:noFill/>
        </p:spPr>
        <p:txBody>
          <a:bodyPr wrap="none" rtlCol="0">
            <a:spAutoFit/>
          </a:bodyPr>
          <a:lstStyle/>
          <a:p>
            <a:r>
              <a:rPr lang="en-GB" dirty="0" smtClean="0"/>
              <a:t>decreasing trend</a:t>
            </a:r>
          </a:p>
        </p:txBody>
      </p:sp>
      <p:sp>
        <p:nvSpPr>
          <p:cNvPr id="50" name="TextBox 49"/>
          <p:cNvSpPr txBox="1"/>
          <p:nvPr/>
        </p:nvSpPr>
        <p:spPr>
          <a:xfrm>
            <a:off x="831706" y="5350257"/>
            <a:ext cx="1151277" cy="369332"/>
          </a:xfrm>
          <a:prstGeom prst="rect">
            <a:avLst/>
          </a:prstGeom>
          <a:noFill/>
        </p:spPr>
        <p:txBody>
          <a:bodyPr wrap="none" rtlCol="0">
            <a:spAutoFit/>
          </a:bodyPr>
          <a:lstStyle/>
          <a:p>
            <a:r>
              <a:rPr lang="en-GB" dirty="0" smtClean="0"/>
              <a:t>constancy</a:t>
            </a:r>
          </a:p>
        </p:txBody>
      </p:sp>
      <p:sp>
        <p:nvSpPr>
          <p:cNvPr id="51" name="Left Brace 50"/>
          <p:cNvSpPr/>
          <p:nvPr/>
        </p:nvSpPr>
        <p:spPr>
          <a:xfrm rot="16200000">
            <a:off x="1197330" y="4742375"/>
            <a:ext cx="420031" cy="741313"/>
          </a:xfrm>
          <a:prstGeom prst="leftBrace">
            <a:avLst>
              <a:gd name="adj1" fmla="val 58373"/>
              <a:gd name="adj2" fmla="val 50000"/>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Slide Number Placeholder 6"/>
          <p:cNvSpPr>
            <a:spLocks noGrp="1"/>
          </p:cNvSpPr>
          <p:nvPr>
            <p:ph type="sldNum" sz="quarter" idx="12"/>
          </p:nvPr>
        </p:nvSpPr>
        <p:spPr/>
        <p:txBody>
          <a:bodyPr/>
          <a:lstStyle/>
          <a:p>
            <a:fld id="{FB8AE29E-CEF7-4D01-9252-1A41198295E8}" type="slidenum">
              <a:rPr lang="en-GB" noProof="0" smtClean="0"/>
              <a:pPr/>
              <a:t>32</a:t>
            </a:fld>
            <a:endParaRPr lang="en-GB" noProof="0" dirty="0"/>
          </a:p>
        </p:txBody>
      </p:sp>
    </p:spTree>
    <p:extLst>
      <p:ext uri="{BB962C8B-B14F-4D97-AF65-F5344CB8AC3E}">
        <p14:creationId xmlns:p14="http://schemas.microsoft.com/office/powerpoint/2010/main" val="2730159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example of a periodic pattern</a:t>
            </a:r>
            <a:endParaRPr lang="en-GB" dirty="0"/>
          </a:p>
        </p:txBody>
      </p:sp>
      <p:sp>
        <p:nvSpPr>
          <p:cNvPr id="4" name="TextBox 3"/>
          <p:cNvSpPr txBox="1"/>
          <p:nvPr/>
        </p:nvSpPr>
        <p:spPr>
          <a:xfrm>
            <a:off x="356461" y="1287672"/>
            <a:ext cx="4607352" cy="369332"/>
          </a:xfrm>
          <a:prstGeom prst="rect">
            <a:avLst/>
          </a:prstGeom>
          <a:noFill/>
        </p:spPr>
        <p:txBody>
          <a:bodyPr wrap="none" rtlCol="0">
            <a:spAutoFit/>
          </a:bodyPr>
          <a:lstStyle/>
          <a:p>
            <a:r>
              <a:rPr lang="en-GB" dirty="0" smtClean="0"/>
              <a:t>Photos of cherry blossoming published in </a:t>
            </a:r>
            <a:r>
              <a:rPr lang="en-GB" dirty="0" err="1" smtClean="0"/>
              <a:t>flickr</a:t>
            </a:r>
            <a:endParaRPr lang="en-GB"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42" y="1670899"/>
            <a:ext cx="8497486" cy="22405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841" y="3911492"/>
            <a:ext cx="5639587" cy="2583541"/>
          </a:xfrm>
          <a:prstGeom prst="rect">
            <a:avLst/>
          </a:prstGeom>
        </p:spPr>
      </p:pic>
      <p:sp>
        <p:nvSpPr>
          <p:cNvPr id="7" name="TextBox 6"/>
          <p:cNvSpPr txBox="1"/>
          <p:nvPr/>
        </p:nvSpPr>
        <p:spPr>
          <a:xfrm>
            <a:off x="551544" y="4194629"/>
            <a:ext cx="2501190" cy="1477328"/>
          </a:xfrm>
          <a:prstGeom prst="rect">
            <a:avLst/>
          </a:prstGeom>
          <a:noFill/>
        </p:spPr>
        <p:txBody>
          <a:bodyPr wrap="square" rtlCol="0">
            <a:spAutoFit/>
          </a:bodyPr>
          <a:lstStyle/>
          <a:p>
            <a:r>
              <a:rPr lang="en-GB" dirty="0" smtClean="0"/>
              <a:t>2d time histogram</a:t>
            </a:r>
          </a:p>
          <a:p>
            <a:r>
              <a:rPr lang="en-GB" dirty="0" smtClean="0"/>
              <a:t>Rows: years</a:t>
            </a:r>
          </a:p>
          <a:p>
            <a:r>
              <a:rPr lang="en-GB" dirty="0" smtClean="0"/>
              <a:t>Columns: weeks</a:t>
            </a:r>
          </a:p>
          <a:p>
            <a:r>
              <a:rPr lang="en-GB" dirty="0" smtClean="0"/>
              <a:t>Bar sizes: </a:t>
            </a:r>
            <a:br>
              <a:rPr lang="en-GB" dirty="0" smtClean="0"/>
            </a:br>
            <a:r>
              <a:rPr lang="en-GB" dirty="0" smtClean="0"/>
              <a:t>counts of taken photos</a:t>
            </a:r>
          </a:p>
        </p:txBody>
      </p:sp>
      <p:sp>
        <p:nvSpPr>
          <p:cNvPr id="8" name="Slide Number Placeholder 7"/>
          <p:cNvSpPr>
            <a:spLocks noGrp="1"/>
          </p:cNvSpPr>
          <p:nvPr>
            <p:ph type="sldNum" sz="quarter" idx="12"/>
          </p:nvPr>
        </p:nvSpPr>
        <p:spPr/>
        <p:txBody>
          <a:bodyPr/>
          <a:lstStyle/>
          <a:p>
            <a:fld id="{FB8AE29E-CEF7-4D01-9252-1A41198295E8}" type="slidenum">
              <a:rPr lang="en-GB" noProof="0" smtClean="0"/>
              <a:pPr/>
              <a:t>33</a:t>
            </a:fld>
            <a:endParaRPr lang="en-GB" noProof="0" dirty="0"/>
          </a:p>
        </p:txBody>
      </p:sp>
    </p:spTree>
    <p:extLst>
      <p:ext uri="{BB962C8B-B14F-4D97-AF65-F5344CB8AC3E}">
        <p14:creationId xmlns:p14="http://schemas.microsoft.com/office/powerpoint/2010/main" val="479633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Spatial distribution</a:t>
            </a:r>
            <a:endParaRPr lang="en-GB" dirty="0"/>
          </a:p>
        </p:txBody>
      </p:sp>
      <p:sp>
        <p:nvSpPr>
          <p:cNvPr id="4" name="Content Placeholder 3"/>
          <p:cNvSpPr>
            <a:spLocks noGrp="1"/>
          </p:cNvSpPr>
          <p:nvPr>
            <p:ph idx="1"/>
          </p:nvPr>
        </p:nvSpPr>
        <p:spPr/>
        <p:txBody>
          <a:bodyPr/>
          <a:lstStyle/>
          <a:p>
            <a:r>
              <a:rPr lang="en-GB" dirty="0" smtClean="0"/>
              <a:t>Inherent property of space: </a:t>
            </a:r>
            <a:r>
              <a:rPr lang="en-GB" i="1" dirty="0" smtClean="0"/>
              <a:t>distance</a:t>
            </a:r>
            <a:r>
              <a:rPr lang="en-GB" dirty="0" smtClean="0"/>
              <a:t> relationships between elements (i.e., locations). </a:t>
            </a:r>
          </a:p>
          <a:p>
            <a:pPr lvl="1"/>
            <a:r>
              <a:rPr lang="en-GB" dirty="0" smtClean="0"/>
              <a:t>Spatial </a:t>
            </a:r>
            <a:r>
              <a:rPr lang="en-GB" dirty="0"/>
              <a:t>patterns emerge mostly due to the existence of distances</a:t>
            </a:r>
            <a:r>
              <a:rPr lang="en-GB" dirty="0" smtClean="0"/>
              <a:t>.</a:t>
            </a:r>
          </a:p>
          <a:p>
            <a:r>
              <a:rPr lang="en-GB" dirty="0" smtClean="0"/>
              <a:t>There are no inherent ordering relationships. However, it is often possible to define meaningful </a:t>
            </a:r>
            <a:r>
              <a:rPr lang="en-GB" i="1" dirty="0" smtClean="0"/>
              <a:t>spatial directions</a:t>
            </a:r>
            <a:r>
              <a:rPr lang="en-GB" dirty="0" smtClean="0"/>
              <a:t>, e.g., south-to-north, east-to-west, centre-to-periphery</a:t>
            </a:r>
          </a:p>
          <a:p>
            <a:pPr lvl="1"/>
            <a:r>
              <a:rPr lang="en-GB" dirty="0" smtClean="0"/>
              <a:t>In geographic space, also directions along linear geographic objects, such as rivers, coastlines, roads, etc.</a:t>
            </a:r>
          </a:p>
          <a:p>
            <a:r>
              <a:rPr lang="en-GB" dirty="0" smtClean="0"/>
              <a:t>A chosen spatial direction introduces </a:t>
            </a:r>
            <a:r>
              <a:rPr lang="en-GB" i="1" dirty="0" smtClean="0"/>
              <a:t>partial ordering </a:t>
            </a:r>
            <a:r>
              <a:rPr lang="en-GB" dirty="0" smtClean="0"/>
              <a:t>relationships between locations (i.e., ordering exists only for some location pairs).</a:t>
            </a:r>
          </a:p>
          <a:p>
            <a:r>
              <a:rPr lang="en-GB" dirty="0" smtClean="0"/>
              <a:t>Distributions along spatial directions may involve ordering-based pattern types similar to those in temporal distributions.</a:t>
            </a:r>
          </a:p>
          <a:p>
            <a:pPr lvl="1"/>
            <a:r>
              <a:rPr lang="en-GB" dirty="0" smtClean="0"/>
              <a:t>In particular, spatial trend = same kind of change along a spatial direction.</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34</a:t>
            </a:fld>
            <a:endParaRPr lang="en-GB" noProof="0" dirty="0"/>
          </a:p>
        </p:txBody>
      </p:sp>
    </p:spTree>
    <p:extLst>
      <p:ext uri="{BB962C8B-B14F-4D97-AF65-F5344CB8AC3E}">
        <p14:creationId xmlns:p14="http://schemas.microsoft.com/office/powerpoint/2010/main" val="38233506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Patterns in spatial distributions of discrete entities</a:t>
            </a:r>
            <a:endParaRPr lang="en-GB" dirty="0"/>
          </a:p>
        </p:txBody>
      </p:sp>
      <p:sp>
        <p:nvSpPr>
          <p:cNvPr id="3" name="Content Placeholder 2"/>
          <p:cNvSpPr>
            <a:spLocks noGrp="1"/>
          </p:cNvSpPr>
          <p:nvPr>
            <p:ph idx="1"/>
          </p:nvPr>
        </p:nvSpPr>
        <p:spPr/>
        <p:txBody>
          <a:bodyPr/>
          <a:lstStyle/>
          <a:p>
            <a:r>
              <a:rPr lang="en-GB" dirty="0" smtClean="0"/>
              <a:t>Spatial </a:t>
            </a:r>
            <a:r>
              <a:rPr lang="en-GB" b="1" i="1" dirty="0" smtClean="0"/>
              <a:t>density</a:t>
            </a:r>
            <a:r>
              <a:rPr lang="en-GB" dirty="0" smtClean="0"/>
              <a:t> patterns: </a:t>
            </a:r>
          </a:p>
          <a:p>
            <a:pPr lvl="1"/>
            <a:r>
              <a:rPr lang="en-GB" b="1" i="1" dirty="0" smtClean="0"/>
              <a:t>dense</a:t>
            </a:r>
            <a:r>
              <a:rPr lang="en-GB" dirty="0" smtClean="0"/>
              <a:t> or </a:t>
            </a:r>
            <a:r>
              <a:rPr lang="en-GB" b="1" i="1" dirty="0" smtClean="0"/>
              <a:t>sparse</a:t>
            </a:r>
            <a:r>
              <a:rPr lang="en-GB" dirty="0"/>
              <a:t>:</a:t>
            </a:r>
            <a:r>
              <a:rPr lang="en-GB" dirty="0" smtClean="0"/>
              <a:t> small or large distances between entities, many or few entities per area or volume unit</a:t>
            </a:r>
          </a:p>
          <a:p>
            <a:pPr lvl="1"/>
            <a:r>
              <a:rPr lang="en-GB" b="1" i="1" dirty="0"/>
              <a:t>spatial cluster</a:t>
            </a:r>
            <a:r>
              <a:rPr lang="en-GB" dirty="0"/>
              <a:t>: many entities densely packed within a small area</a:t>
            </a:r>
          </a:p>
          <a:p>
            <a:pPr lvl="1"/>
            <a:r>
              <a:rPr lang="en-GB" b="1" i="1" dirty="0"/>
              <a:t>scattering</a:t>
            </a:r>
            <a:r>
              <a:rPr lang="en-GB" dirty="0"/>
              <a:t>: few entities spread over a large area</a:t>
            </a:r>
          </a:p>
          <a:p>
            <a:pPr lvl="1"/>
            <a:r>
              <a:rPr lang="en-GB" b="1" i="1" dirty="0"/>
              <a:t>c</a:t>
            </a:r>
            <a:r>
              <a:rPr lang="en-GB" b="1" i="1" dirty="0" smtClean="0"/>
              <a:t>oncentration</a:t>
            </a:r>
            <a:r>
              <a:rPr lang="en-GB" dirty="0"/>
              <a:t>:</a:t>
            </a:r>
            <a:r>
              <a:rPr lang="en-GB" dirty="0" smtClean="0"/>
              <a:t> dense distribution near some location and decreasing density as the distance from this location increases</a:t>
            </a:r>
          </a:p>
          <a:p>
            <a:pPr lvl="1"/>
            <a:r>
              <a:rPr lang="en-GB" b="1" i="1" dirty="0" smtClean="0"/>
              <a:t>trend of density change</a:t>
            </a:r>
            <a:r>
              <a:rPr lang="en-GB" b="1" dirty="0" smtClean="0"/>
              <a:t> </a:t>
            </a:r>
            <a:r>
              <a:rPr lang="en-GB" dirty="0" smtClean="0"/>
              <a:t>along some spatial direction</a:t>
            </a:r>
          </a:p>
          <a:p>
            <a:r>
              <a:rPr lang="en-GB" dirty="0" smtClean="0"/>
              <a:t>Spatial </a:t>
            </a:r>
            <a:r>
              <a:rPr lang="en-GB" b="1" i="1" dirty="0" smtClean="0"/>
              <a:t>shapes</a:t>
            </a:r>
            <a:r>
              <a:rPr lang="en-GB" dirty="0" smtClean="0"/>
              <a:t> formed by relative arrangement of multiple entities, e.g., </a:t>
            </a:r>
            <a:r>
              <a:rPr lang="en-GB" b="1" i="1" dirty="0" smtClean="0"/>
              <a:t>alignments</a:t>
            </a:r>
          </a:p>
          <a:p>
            <a:r>
              <a:rPr lang="en-GB" dirty="0" smtClean="0"/>
              <a:t>Patterns in the geographic space are often related to the properties of the underlying space and the objects existing in it.</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35</a:t>
            </a:fld>
            <a:endParaRPr lang="en-GB" noProof="0" dirty="0"/>
          </a:p>
        </p:txBody>
      </p:sp>
    </p:spTree>
    <p:extLst>
      <p:ext uri="{BB962C8B-B14F-4D97-AF65-F5344CB8AC3E}">
        <p14:creationId xmlns:p14="http://schemas.microsoft.com/office/powerpoint/2010/main" val="1677141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 of spatial patterns of entity distribution</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13" y="1729707"/>
            <a:ext cx="8383170" cy="4260174"/>
          </a:xfrm>
          <a:prstGeom prst="rect">
            <a:avLst/>
          </a:prstGeom>
        </p:spPr>
      </p:pic>
      <p:sp>
        <p:nvSpPr>
          <p:cNvPr id="7" name="TextBox 6"/>
          <p:cNvSpPr txBox="1"/>
          <p:nvPr/>
        </p:nvSpPr>
        <p:spPr>
          <a:xfrm>
            <a:off x="395913" y="1366770"/>
            <a:ext cx="7938392" cy="369332"/>
          </a:xfrm>
          <a:prstGeom prst="rect">
            <a:avLst/>
          </a:prstGeom>
          <a:noFill/>
        </p:spPr>
        <p:txBody>
          <a:bodyPr wrap="none" rtlCol="0">
            <a:spAutoFit/>
          </a:bodyPr>
          <a:lstStyle/>
          <a:p>
            <a:r>
              <a:rPr lang="en-GB" dirty="0" smtClean="0"/>
              <a:t>Spatial distribution of outbreak-related tweets on May 19 (2</a:t>
            </a:r>
            <a:r>
              <a:rPr lang="en-GB" baseline="30000" dirty="0" smtClean="0"/>
              <a:t>nd</a:t>
            </a:r>
            <a:r>
              <a:rPr lang="en-GB" dirty="0" smtClean="0"/>
              <a:t> day of the outbreak)</a:t>
            </a:r>
          </a:p>
        </p:txBody>
      </p:sp>
      <p:sp>
        <p:nvSpPr>
          <p:cNvPr id="8" name="TextBox 7"/>
          <p:cNvSpPr txBox="1"/>
          <p:nvPr/>
        </p:nvSpPr>
        <p:spPr>
          <a:xfrm>
            <a:off x="6415314" y="2096868"/>
            <a:ext cx="1269899" cy="369332"/>
          </a:xfrm>
          <a:prstGeom prst="rect">
            <a:avLst/>
          </a:prstGeom>
          <a:noFill/>
        </p:spPr>
        <p:txBody>
          <a:bodyPr wrap="none" rtlCol="0">
            <a:spAutoFit/>
          </a:bodyPr>
          <a:lstStyle/>
          <a:p>
            <a:r>
              <a:rPr lang="en-GB" dirty="0">
                <a:solidFill>
                  <a:srgbClr val="00FFFF"/>
                </a:solidFill>
              </a:rPr>
              <a:t>l</a:t>
            </a:r>
            <a:r>
              <a:rPr lang="en-GB" dirty="0" smtClean="0">
                <a:solidFill>
                  <a:srgbClr val="00FFFF"/>
                </a:solidFill>
              </a:rPr>
              <a:t>ow density</a:t>
            </a:r>
          </a:p>
        </p:txBody>
      </p:sp>
      <p:sp>
        <p:nvSpPr>
          <p:cNvPr id="9" name="TextBox 8"/>
          <p:cNvSpPr txBox="1"/>
          <p:nvPr/>
        </p:nvSpPr>
        <p:spPr>
          <a:xfrm>
            <a:off x="6857999" y="5115840"/>
            <a:ext cx="798617" cy="369332"/>
          </a:xfrm>
          <a:prstGeom prst="rect">
            <a:avLst/>
          </a:prstGeom>
          <a:noFill/>
        </p:spPr>
        <p:txBody>
          <a:bodyPr wrap="none" rtlCol="0">
            <a:spAutoFit/>
          </a:bodyPr>
          <a:lstStyle/>
          <a:p>
            <a:r>
              <a:rPr lang="en-GB" dirty="0" smtClean="0">
                <a:solidFill>
                  <a:srgbClr val="00FFFF"/>
                </a:solidFill>
              </a:rPr>
              <a:t>sparse</a:t>
            </a:r>
          </a:p>
        </p:txBody>
      </p:sp>
      <p:sp>
        <p:nvSpPr>
          <p:cNvPr id="10" name="TextBox 9"/>
          <p:cNvSpPr txBox="1"/>
          <p:nvPr/>
        </p:nvSpPr>
        <p:spPr>
          <a:xfrm>
            <a:off x="5960087" y="4041780"/>
            <a:ext cx="753732" cy="369332"/>
          </a:xfrm>
          <a:prstGeom prst="rect">
            <a:avLst/>
          </a:prstGeom>
          <a:noFill/>
        </p:spPr>
        <p:txBody>
          <a:bodyPr wrap="none" rtlCol="0">
            <a:spAutoFit/>
          </a:bodyPr>
          <a:lstStyle/>
          <a:p>
            <a:r>
              <a:rPr lang="en-GB" dirty="0" smtClean="0">
                <a:solidFill>
                  <a:srgbClr val="00FFFF"/>
                </a:solidFill>
              </a:rPr>
              <a:t>dense</a:t>
            </a:r>
          </a:p>
        </p:txBody>
      </p:sp>
      <p:sp>
        <p:nvSpPr>
          <p:cNvPr id="11" name="TextBox 10"/>
          <p:cNvSpPr txBox="1"/>
          <p:nvPr/>
        </p:nvSpPr>
        <p:spPr>
          <a:xfrm>
            <a:off x="5960087" y="3424610"/>
            <a:ext cx="2475999" cy="369332"/>
          </a:xfrm>
          <a:prstGeom prst="rect">
            <a:avLst/>
          </a:prstGeom>
          <a:noFill/>
        </p:spPr>
        <p:txBody>
          <a:bodyPr wrap="none" rtlCol="0">
            <a:spAutoFit/>
          </a:bodyPr>
          <a:lstStyle/>
          <a:p>
            <a:r>
              <a:rPr lang="en-GB" dirty="0">
                <a:solidFill>
                  <a:srgbClr val="00FFFF"/>
                </a:solidFill>
              </a:rPr>
              <a:t>d</a:t>
            </a:r>
            <a:r>
              <a:rPr lang="en-GB" dirty="0" smtClean="0">
                <a:solidFill>
                  <a:srgbClr val="00FFFF"/>
                </a:solidFill>
              </a:rPr>
              <a:t>ensity trend (decrease)</a:t>
            </a:r>
          </a:p>
        </p:txBody>
      </p:sp>
      <p:cxnSp>
        <p:nvCxnSpPr>
          <p:cNvPr id="13" name="Straight Arrow Connector 12"/>
          <p:cNvCxnSpPr/>
          <p:nvPr/>
        </p:nvCxnSpPr>
        <p:spPr>
          <a:xfrm flipV="1">
            <a:off x="6048992" y="3866645"/>
            <a:ext cx="2416629" cy="406"/>
          </a:xfrm>
          <a:prstGeom prst="straightConnector1">
            <a:avLst/>
          </a:prstGeom>
          <a:ln w="19050">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61065" y="3542160"/>
            <a:ext cx="824265" cy="369332"/>
          </a:xfrm>
          <a:prstGeom prst="rect">
            <a:avLst/>
          </a:prstGeom>
          <a:noFill/>
        </p:spPr>
        <p:txBody>
          <a:bodyPr wrap="none" rtlCol="0">
            <a:spAutoFit/>
          </a:bodyPr>
          <a:lstStyle/>
          <a:p>
            <a:r>
              <a:rPr lang="en-GB" dirty="0" smtClean="0">
                <a:solidFill>
                  <a:srgbClr val="00FFFF"/>
                </a:solidFill>
              </a:rPr>
              <a:t>cluster</a:t>
            </a:r>
          </a:p>
        </p:txBody>
      </p:sp>
      <p:sp>
        <p:nvSpPr>
          <p:cNvPr id="16" name="Freeform 15"/>
          <p:cNvSpPr/>
          <p:nvPr/>
        </p:nvSpPr>
        <p:spPr>
          <a:xfrm>
            <a:off x="3693886" y="3316514"/>
            <a:ext cx="2322285" cy="1451429"/>
          </a:xfrm>
          <a:custGeom>
            <a:avLst/>
            <a:gdLst>
              <a:gd name="connsiteX0" fmla="*/ 0 w 2322285"/>
              <a:gd name="connsiteY0" fmla="*/ 696686 h 1451429"/>
              <a:gd name="connsiteX1" fmla="*/ 457200 w 2322285"/>
              <a:gd name="connsiteY1" fmla="*/ 703943 h 1451429"/>
              <a:gd name="connsiteX2" fmla="*/ 936171 w 2322285"/>
              <a:gd name="connsiteY2" fmla="*/ 449943 h 1451429"/>
              <a:gd name="connsiteX3" fmla="*/ 1451428 w 2322285"/>
              <a:gd name="connsiteY3" fmla="*/ 21772 h 1451429"/>
              <a:gd name="connsiteX4" fmla="*/ 2133600 w 2322285"/>
              <a:gd name="connsiteY4" fmla="*/ 0 h 1451429"/>
              <a:gd name="connsiteX5" fmla="*/ 2322285 w 2322285"/>
              <a:gd name="connsiteY5" fmla="*/ 130629 h 1451429"/>
              <a:gd name="connsiteX6" fmla="*/ 2286000 w 2322285"/>
              <a:gd name="connsiteY6" fmla="*/ 537029 h 1451429"/>
              <a:gd name="connsiteX7" fmla="*/ 2162628 w 2322285"/>
              <a:gd name="connsiteY7" fmla="*/ 856343 h 1451429"/>
              <a:gd name="connsiteX8" fmla="*/ 2286000 w 2322285"/>
              <a:gd name="connsiteY8" fmla="*/ 1226457 h 1451429"/>
              <a:gd name="connsiteX9" fmla="*/ 2191657 w 2322285"/>
              <a:gd name="connsiteY9" fmla="*/ 1451429 h 1451429"/>
              <a:gd name="connsiteX10" fmla="*/ 1328057 w 2322285"/>
              <a:gd name="connsiteY10" fmla="*/ 1415143 h 1451429"/>
              <a:gd name="connsiteX11" fmla="*/ 689428 w 2322285"/>
              <a:gd name="connsiteY11" fmla="*/ 1400629 h 1451429"/>
              <a:gd name="connsiteX12" fmla="*/ 457200 w 2322285"/>
              <a:gd name="connsiteY12" fmla="*/ 1320800 h 1451429"/>
              <a:gd name="connsiteX13" fmla="*/ 312057 w 2322285"/>
              <a:gd name="connsiteY13" fmla="*/ 994229 h 1451429"/>
              <a:gd name="connsiteX14" fmla="*/ 123371 w 2322285"/>
              <a:gd name="connsiteY14" fmla="*/ 885372 h 1451429"/>
              <a:gd name="connsiteX15" fmla="*/ 0 w 2322285"/>
              <a:gd name="connsiteY15" fmla="*/ 696686 h 145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2285" h="1451429">
                <a:moveTo>
                  <a:pt x="0" y="696686"/>
                </a:moveTo>
                <a:lnTo>
                  <a:pt x="457200" y="703943"/>
                </a:lnTo>
                <a:lnTo>
                  <a:pt x="936171" y="449943"/>
                </a:lnTo>
                <a:lnTo>
                  <a:pt x="1451428" y="21772"/>
                </a:lnTo>
                <a:lnTo>
                  <a:pt x="2133600" y="0"/>
                </a:lnTo>
                <a:lnTo>
                  <a:pt x="2322285" y="130629"/>
                </a:lnTo>
                <a:lnTo>
                  <a:pt x="2286000" y="537029"/>
                </a:lnTo>
                <a:lnTo>
                  <a:pt x="2162628" y="856343"/>
                </a:lnTo>
                <a:lnTo>
                  <a:pt x="2286000" y="1226457"/>
                </a:lnTo>
                <a:lnTo>
                  <a:pt x="2191657" y="1451429"/>
                </a:lnTo>
                <a:lnTo>
                  <a:pt x="1328057" y="1415143"/>
                </a:lnTo>
                <a:lnTo>
                  <a:pt x="689428" y="1400629"/>
                </a:lnTo>
                <a:lnTo>
                  <a:pt x="457200" y="1320800"/>
                </a:lnTo>
                <a:lnTo>
                  <a:pt x="312057" y="994229"/>
                </a:lnTo>
                <a:lnTo>
                  <a:pt x="123371" y="885372"/>
                </a:lnTo>
                <a:lnTo>
                  <a:pt x="0" y="696686"/>
                </a:lnTo>
                <a:close/>
              </a:path>
            </a:pathLst>
          </a:custGeom>
          <a:noFill/>
          <a:ln w="19050">
            <a:solidFill>
              <a:srgbClr val="00FFFF"/>
            </a:solidFill>
            <a:prstDash val="dash"/>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254405" y="4893165"/>
            <a:ext cx="1611339" cy="369332"/>
          </a:xfrm>
          <a:prstGeom prst="rect">
            <a:avLst/>
          </a:prstGeom>
          <a:noFill/>
        </p:spPr>
        <p:txBody>
          <a:bodyPr wrap="none" rtlCol="0">
            <a:spAutoFit/>
          </a:bodyPr>
          <a:lstStyle/>
          <a:p>
            <a:r>
              <a:rPr lang="en-GB" dirty="0" smtClean="0">
                <a:solidFill>
                  <a:srgbClr val="00FFFF"/>
                </a:solidFill>
              </a:rPr>
              <a:t>concentrations</a:t>
            </a:r>
          </a:p>
        </p:txBody>
      </p:sp>
      <p:cxnSp>
        <p:nvCxnSpPr>
          <p:cNvPr id="19" name="Straight Arrow Connector 18"/>
          <p:cNvCxnSpPr/>
          <p:nvPr/>
        </p:nvCxnSpPr>
        <p:spPr>
          <a:xfrm flipH="1" flipV="1">
            <a:off x="4365109" y="4339771"/>
            <a:ext cx="293978" cy="602901"/>
          </a:xfrm>
          <a:prstGeom prst="straightConnector1">
            <a:avLst/>
          </a:prstGeom>
          <a:ln w="1905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0"/>
          </p:cNvCxnSpPr>
          <p:nvPr/>
        </p:nvCxnSpPr>
        <p:spPr>
          <a:xfrm flipH="1" flipV="1">
            <a:off x="5014686" y="4339771"/>
            <a:ext cx="45389" cy="553394"/>
          </a:xfrm>
          <a:prstGeom prst="straightConnector1">
            <a:avLst/>
          </a:prstGeom>
          <a:ln w="1905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406571" y="4411112"/>
            <a:ext cx="101600" cy="531560"/>
          </a:xfrm>
          <a:prstGeom prst="straightConnector1">
            <a:avLst/>
          </a:prstGeom>
          <a:ln w="19050">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9896609">
            <a:off x="1195541" y="4583277"/>
            <a:ext cx="1156086" cy="369332"/>
          </a:xfrm>
          <a:prstGeom prst="rect">
            <a:avLst/>
          </a:prstGeom>
          <a:noFill/>
        </p:spPr>
        <p:txBody>
          <a:bodyPr wrap="none" rtlCol="0">
            <a:spAutoFit/>
          </a:bodyPr>
          <a:lstStyle/>
          <a:p>
            <a:r>
              <a:rPr lang="en-GB" dirty="0" smtClean="0">
                <a:solidFill>
                  <a:srgbClr val="00FFFF"/>
                </a:solidFill>
              </a:rPr>
              <a:t>alignment</a:t>
            </a:r>
          </a:p>
        </p:txBody>
      </p:sp>
      <p:sp>
        <p:nvSpPr>
          <p:cNvPr id="32" name="TextBox 31"/>
          <p:cNvSpPr txBox="1"/>
          <p:nvPr/>
        </p:nvSpPr>
        <p:spPr>
          <a:xfrm rot="19129678">
            <a:off x="1888458" y="5077830"/>
            <a:ext cx="1156086" cy="369332"/>
          </a:xfrm>
          <a:prstGeom prst="rect">
            <a:avLst/>
          </a:prstGeom>
          <a:noFill/>
        </p:spPr>
        <p:txBody>
          <a:bodyPr wrap="none" rtlCol="0">
            <a:spAutoFit/>
          </a:bodyPr>
          <a:lstStyle/>
          <a:p>
            <a:r>
              <a:rPr lang="en-GB" dirty="0" smtClean="0">
                <a:solidFill>
                  <a:srgbClr val="00FFFF"/>
                </a:solidFill>
              </a:rPr>
              <a:t>alignment</a:t>
            </a:r>
          </a:p>
        </p:txBody>
      </p:sp>
      <p:sp>
        <p:nvSpPr>
          <p:cNvPr id="33" name="TextBox 32"/>
          <p:cNvSpPr txBox="1"/>
          <p:nvPr/>
        </p:nvSpPr>
        <p:spPr>
          <a:xfrm>
            <a:off x="1486149" y="2165714"/>
            <a:ext cx="1269899" cy="369332"/>
          </a:xfrm>
          <a:prstGeom prst="rect">
            <a:avLst/>
          </a:prstGeom>
          <a:noFill/>
        </p:spPr>
        <p:txBody>
          <a:bodyPr wrap="none" rtlCol="0">
            <a:spAutoFit/>
          </a:bodyPr>
          <a:lstStyle/>
          <a:p>
            <a:r>
              <a:rPr lang="en-GB" dirty="0">
                <a:solidFill>
                  <a:srgbClr val="00FFFF"/>
                </a:solidFill>
              </a:rPr>
              <a:t>l</a:t>
            </a:r>
            <a:r>
              <a:rPr lang="en-GB" dirty="0" smtClean="0">
                <a:solidFill>
                  <a:srgbClr val="00FFFF"/>
                </a:solidFill>
              </a:rPr>
              <a:t>ow density</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36</a:t>
            </a:fld>
            <a:endParaRPr lang="en-GB" noProof="0" dirty="0"/>
          </a:p>
        </p:txBody>
      </p:sp>
    </p:spTree>
    <p:extLst>
      <p:ext uri="{BB962C8B-B14F-4D97-AF65-F5344CB8AC3E}">
        <p14:creationId xmlns:p14="http://schemas.microsoft.com/office/powerpoint/2010/main" val="35789267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Patterns in spatial distributions of attribute values</a:t>
            </a:r>
            <a:endParaRPr lang="en-GB" dirty="0"/>
          </a:p>
        </p:txBody>
      </p:sp>
      <p:sp>
        <p:nvSpPr>
          <p:cNvPr id="3" name="Content Placeholder 2"/>
          <p:cNvSpPr>
            <a:spLocks noGrp="1"/>
          </p:cNvSpPr>
          <p:nvPr>
            <p:ph idx="1"/>
          </p:nvPr>
        </p:nvSpPr>
        <p:spPr/>
        <p:txBody>
          <a:bodyPr/>
          <a:lstStyle/>
          <a:p>
            <a:r>
              <a:rPr lang="en-GB" dirty="0" smtClean="0"/>
              <a:t>Main question in studying spatial distributions: how close or similar are attribute values at close locations.</a:t>
            </a:r>
          </a:p>
          <a:p>
            <a:r>
              <a:rPr lang="en-GB" b="1" i="1" dirty="0" smtClean="0"/>
              <a:t>Change</a:t>
            </a:r>
            <a:r>
              <a:rPr lang="en-GB" dirty="0" smtClean="0"/>
              <a:t> in space: difference between attribute values at neighbouring (i.e., spatially close) locations.</a:t>
            </a:r>
            <a:endParaRPr lang="en-GB" b="1" i="1" dirty="0" smtClean="0"/>
          </a:p>
          <a:p>
            <a:pPr lvl="1"/>
            <a:r>
              <a:rPr lang="en-GB" b="1" i="1" dirty="0" smtClean="0"/>
              <a:t>Smooth distribution</a:t>
            </a:r>
            <a:r>
              <a:rPr lang="en-GB" dirty="0" smtClean="0"/>
              <a:t>: gradual changes along any direction (small differences between neighbouring locations)</a:t>
            </a:r>
          </a:p>
          <a:p>
            <a:pPr lvl="1"/>
            <a:r>
              <a:rPr lang="en-GB" b="1" i="1" dirty="0" smtClean="0"/>
              <a:t>Rough distribution</a:t>
            </a:r>
            <a:r>
              <a:rPr lang="en-GB" dirty="0" smtClean="0"/>
              <a:t>: presence of abrupt changes.</a:t>
            </a:r>
          </a:p>
          <a:p>
            <a:r>
              <a:rPr lang="en-GB" b="1" i="1" dirty="0" smtClean="0"/>
              <a:t>Cluster</a:t>
            </a:r>
            <a:r>
              <a:rPr lang="en-GB" dirty="0" smtClean="0"/>
              <a:t>: close or similar values at multiple neighbouring locations.</a:t>
            </a:r>
          </a:p>
          <a:p>
            <a:r>
              <a:rPr lang="en-GB" b="1" i="1" dirty="0" smtClean="0"/>
              <a:t>Spatial outlier</a:t>
            </a:r>
            <a:r>
              <a:rPr lang="en-GB" dirty="0" smtClean="0"/>
              <a:t>: value at some location differs much from values around.</a:t>
            </a:r>
          </a:p>
          <a:p>
            <a:r>
              <a:rPr lang="en-GB" b="1" i="1" dirty="0" smtClean="0"/>
              <a:t>Hot </a:t>
            </a:r>
            <a:r>
              <a:rPr lang="en-GB" dirty="0" smtClean="0"/>
              <a:t>or </a:t>
            </a:r>
            <a:r>
              <a:rPr lang="en-GB" b="1" i="1" dirty="0" smtClean="0"/>
              <a:t>cold spot</a:t>
            </a:r>
            <a:r>
              <a:rPr lang="en-GB" dirty="0" smtClean="0"/>
              <a:t>: values in a small area are higher or lower than around.</a:t>
            </a:r>
          </a:p>
          <a:p>
            <a:r>
              <a:rPr lang="en-GB" b="1" i="1" dirty="0" smtClean="0"/>
              <a:t>Spatial trend</a:t>
            </a:r>
            <a:r>
              <a:rPr lang="en-GB" dirty="0" smtClean="0"/>
              <a:t>: same kind of value change along some spatial direction.</a:t>
            </a:r>
          </a:p>
          <a:p>
            <a:r>
              <a:rPr lang="en-GB" b="1" i="1" dirty="0" smtClean="0"/>
              <a:t>Alignment</a:t>
            </a:r>
            <a:r>
              <a:rPr lang="en-GB" dirty="0" smtClean="0"/>
              <a:t> of close or similar values.</a:t>
            </a:r>
            <a:endParaRPr lang="en-GB" b="1" i="1" dirty="0" smtClean="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37</a:t>
            </a:fld>
            <a:endParaRPr lang="en-GB" noProof="0" dirty="0"/>
          </a:p>
        </p:txBody>
      </p:sp>
    </p:spTree>
    <p:extLst>
      <p:ext uri="{BB962C8B-B14F-4D97-AF65-F5344CB8AC3E}">
        <p14:creationId xmlns:p14="http://schemas.microsoft.com/office/powerpoint/2010/main" val="606345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 of spatial patterns of attribute values distribution</a:t>
            </a:r>
            <a:endParaRPr lang="en-GB" dirty="0"/>
          </a:p>
        </p:txBody>
      </p:sp>
      <p:pic>
        <p:nvPicPr>
          <p:cNvPr id="4" name="Picture 3"/>
          <p:cNvPicPr>
            <a:picLocks noChangeAspect="1"/>
          </p:cNvPicPr>
          <p:nvPr/>
        </p:nvPicPr>
        <p:blipFill>
          <a:blip r:embed="rId2"/>
          <a:stretch>
            <a:fillRect/>
          </a:stretch>
        </p:blipFill>
        <p:spPr>
          <a:xfrm>
            <a:off x="1531604" y="1646647"/>
            <a:ext cx="6111788" cy="4704000"/>
          </a:xfrm>
          <a:prstGeom prst="rect">
            <a:avLst/>
          </a:prstGeom>
        </p:spPr>
      </p:pic>
      <p:pic>
        <p:nvPicPr>
          <p:cNvPr id="5" name="Picture 4"/>
          <p:cNvPicPr>
            <a:picLocks noChangeAspect="1"/>
          </p:cNvPicPr>
          <p:nvPr/>
        </p:nvPicPr>
        <p:blipFill>
          <a:blip r:embed="rId3"/>
          <a:stretch>
            <a:fillRect/>
          </a:stretch>
        </p:blipFill>
        <p:spPr>
          <a:xfrm>
            <a:off x="6900927" y="5424410"/>
            <a:ext cx="1989689" cy="739200"/>
          </a:xfrm>
          <a:prstGeom prst="rect">
            <a:avLst/>
          </a:prstGeom>
        </p:spPr>
      </p:pic>
      <p:sp>
        <p:nvSpPr>
          <p:cNvPr id="6" name="TextBox 5"/>
          <p:cNvSpPr txBox="1"/>
          <p:nvPr/>
        </p:nvSpPr>
        <p:spPr>
          <a:xfrm>
            <a:off x="1661886" y="2478877"/>
            <a:ext cx="1277257" cy="646331"/>
          </a:xfrm>
          <a:prstGeom prst="rect">
            <a:avLst/>
          </a:prstGeom>
          <a:noFill/>
        </p:spPr>
        <p:txBody>
          <a:bodyPr wrap="square" rtlCol="0">
            <a:spAutoFit/>
          </a:bodyPr>
          <a:lstStyle/>
          <a:p>
            <a:r>
              <a:rPr lang="en-GB" dirty="0"/>
              <a:t>c</a:t>
            </a:r>
            <a:r>
              <a:rPr lang="en-GB" dirty="0" smtClean="0"/>
              <a:t>luster of high values</a:t>
            </a:r>
          </a:p>
        </p:txBody>
      </p:sp>
      <p:sp>
        <p:nvSpPr>
          <p:cNvPr id="7" name="TextBox 6"/>
          <p:cNvSpPr txBox="1"/>
          <p:nvPr/>
        </p:nvSpPr>
        <p:spPr>
          <a:xfrm>
            <a:off x="5087154" y="5028673"/>
            <a:ext cx="1277257" cy="646331"/>
          </a:xfrm>
          <a:prstGeom prst="rect">
            <a:avLst/>
          </a:prstGeom>
          <a:noFill/>
        </p:spPr>
        <p:txBody>
          <a:bodyPr wrap="square" rtlCol="0">
            <a:spAutoFit/>
          </a:bodyPr>
          <a:lstStyle/>
          <a:p>
            <a:r>
              <a:rPr lang="en-GB" dirty="0"/>
              <a:t>c</a:t>
            </a:r>
            <a:r>
              <a:rPr lang="en-GB" dirty="0" smtClean="0"/>
              <a:t>luster of high values</a:t>
            </a:r>
          </a:p>
        </p:txBody>
      </p:sp>
      <p:sp>
        <p:nvSpPr>
          <p:cNvPr id="8" name="TextBox 7"/>
          <p:cNvSpPr txBox="1"/>
          <p:nvPr/>
        </p:nvSpPr>
        <p:spPr>
          <a:xfrm>
            <a:off x="4855758" y="3434587"/>
            <a:ext cx="1421672" cy="646331"/>
          </a:xfrm>
          <a:prstGeom prst="rect">
            <a:avLst/>
          </a:prstGeom>
          <a:noFill/>
        </p:spPr>
        <p:txBody>
          <a:bodyPr wrap="square" rtlCol="0">
            <a:spAutoFit/>
          </a:bodyPr>
          <a:lstStyle/>
          <a:p>
            <a:r>
              <a:rPr lang="en-GB" dirty="0" smtClean="0"/>
              <a:t>alignment of low values</a:t>
            </a:r>
          </a:p>
        </p:txBody>
      </p:sp>
      <p:sp>
        <p:nvSpPr>
          <p:cNvPr id="9" name="TextBox 8"/>
          <p:cNvSpPr txBox="1"/>
          <p:nvPr/>
        </p:nvSpPr>
        <p:spPr>
          <a:xfrm>
            <a:off x="4334634" y="2679596"/>
            <a:ext cx="1059542" cy="369332"/>
          </a:xfrm>
          <a:prstGeom prst="rect">
            <a:avLst/>
          </a:prstGeom>
          <a:noFill/>
        </p:spPr>
        <p:txBody>
          <a:bodyPr wrap="square" rtlCol="0">
            <a:spAutoFit/>
          </a:bodyPr>
          <a:lstStyle/>
          <a:p>
            <a:r>
              <a:rPr lang="en-GB" dirty="0"/>
              <a:t>c</a:t>
            </a:r>
            <a:r>
              <a:rPr lang="en-GB" dirty="0" smtClean="0"/>
              <a:t>old spot</a:t>
            </a:r>
          </a:p>
        </p:txBody>
      </p:sp>
      <p:sp>
        <p:nvSpPr>
          <p:cNvPr id="10" name="TextBox 9"/>
          <p:cNvSpPr txBox="1"/>
          <p:nvPr/>
        </p:nvSpPr>
        <p:spPr>
          <a:xfrm>
            <a:off x="3149110" y="2980257"/>
            <a:ext cx="1059542" cy="369332"/>
          </a:xfrm>
          <a:prstGeom prst="rect">
            <a:avLst/>
          </a:prstGeom>
          <a:noFill/>
        </p:spPr>
        <p:txBody>
          <a:bodyPr wrap="square" rtlCol="0">
            <a:spAutoFit/>
          </a:bodyPr>
          <a:lstStyle/>
          <a:p>
            <a:r>
              <a:rPr lang="en-GB" dirty="0"/>
              <a:t>c</a:t>
            </a:r>
            <a:r>
              <a:rPr lang="en-GB" dirty="0" smtClean="0"/>
              <a:t>old spot</a:t>
            </a:r>
          </a:p>
        </p:txBody>
      </p:sp>
      <p:sp>
        <p:nvSpPr>
          <p:cNvPr id="11" name="TextBox 10"/>
          <p:cNvSpPr txBox="1"/>
          <p:nvPr/>
        </p:nvSpPr>
        <p:spPr>
          <a:xfrm rot="2232531">
            <a:off x="2348704" y="5057259"/>
            <a:ext cx="2561874" cy="369332"/>
          </a:xfrm>
          <a:prstGeom prst="rect">
            <a:avLst/>
          </a:prstGeom>
          <a:noFill/>
        </p:spPr>
        <p:txBody>
          <a:bodyPr wrap="square" rtlCol="0">
            <a:spAutoFit/>
          </a:bodyPr>
          <a:lstStyle/>
          <a:p>
            <a:r>
              <a:rPr lang="en-GB" dirty="0" smtClean="0"/>
              <a:t>alignment of high values</a:t>
            </a:r>
          </a:p>
        </p:txBody>
      </p:sp>
      <p:sp>
        <p:nvSpPr>
          <p:cNvPr id="12" name="TextBox 11"/>
          <p:cNvSpPr txBox="1"/>
          <p:nvPr/>
        </p:nvSpPr>
        <p:spPr>
          <a:xfrm>
            <a:off x="5718137" y="2795591"/>
            <a:ext cx="1675218" cy="369332"/>
          </a:xfrm>
          <a:prstGeom prst="rect">
            <a:avLst/>
          </a:prstGeom>
          <a:noFill/>
        </p:spPr>
        <p:txBody>
          <a:bodyPr wrap="square" rtlCol="0">
            <a:spAutoFit/>
          </a:bodyPr>
          <a:lstStyle/>
          <a:p>
            <a:r>
              <a:rPr lang="en-GB" dirty="0"/>
              <a:t>t</a:t>
            </a:r>
            <a:r>
              <a:rPr lang="en-GB" dirty="0" smtClean="0"/>
              <a:t>rend (increase)</a:t>
            </a:r>
          </a:p>
        </p:txBody>
      </p:sp>
      <p:cxnSp>
        <p:nvCxnSpPr>
          <p:cNvPr id="14" name="Straight Arrow Connector 13"/>
          <p:cNvCxnSpPr/>
          <p:nvPr/>
        </p:nvCxnSpPr>
        <p:spPr>
          <a:xfrm>
            <a:off x="5885543" y="3196680"/>
            <a:ext cx="1255486"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22146" y="2571210"/>
            <a:ext cx="1059542" cy="369332"/>
          </a:xfrm>
          <a:prstGeom prst="rect">
            <a:avLst/>
          </a:prstGeom>
          <a:noFill/>
        </p:spPr>
        <p:txBody>
          <a:bodyPr wrap="square" rtlCol="0">
            <a:spAutoFit/>
          </a:bodyPr>
          <a:lstStyle/>
          <a:p>
            <a:r>
              <a:rPr lang="en-GB" dirty="0" smtClean="0"/>
              <a:t>hot spot</a:t>
            </a:r>
          </a:p>
        </p:txBody>
      </p:sp>
      <p:sp>
        <p:nvSpPr>
          <p:cNvPr id="13" name="Slide Number Placeholder 12"/>
          <p:cNvSpPr>
            <a:spLocks noGrp="1"/>
          </p:cNvSpPr>
          <p:nvPr>
            <p:ph type="sldNum" sz="quarter" idx="12"/>
          </p:nvPr>
        </p:nvSpPr>
        <p:spPr/>
        <p:txBody>
          <a:bodyPr/>
          <a:lstStyle/>
          <a:p>
            <a:fld id="{FB8AE29E-CEF7-4D01-9252-1A41198295E8}" type="slidenum">
              <a:rPr lang="en-GB" noProof="0" smtClean="0"/>
              <a:pPr/>
              <a:t>38</a:t>
            </a:fld>
            <a:endParaRPr lang="en-GB" noProof="0" dirty="0"/>
          </a:p>
        </p:txBody>
      </p:sp>
    </p:spTree>
    <p:extLst>
      <p:ext uri="{BB962C8B-B14F-4D97-AF65-F5344CB8AC3E}">
        <p14:creationId xmlns:p14="http://schemas.microsoft.com/office/powerpoint/2010/main" val="9195786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example of a spatial trend: centre to periphery</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000" y="1645200"/>
            <a:ext cx="6020640" cy="46107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200" y="5425200"/>
            <a:ext cx="2048161" cy="685896"/>
          </a:xfrm>
          <a:prstGeom prst="rect">
            <a:avLst/>
          </a:prstGeom>
        </p:spPr>
      </p:pic>
      <p:sp>
        <p:nvSpPr>
          <p:cNvPr id="6" name="Slide Number Placeholder 5"/>
          <p:cNvSpPr>
            <a:spLocks noGrp="1"/>
          </p:cNvSpPr>
          <p:nvPr>
            <p:ph type="sldNum" sz="quarter" idx="12"/>
          </p:nvPr>
        </p:nvSpPr>
        <p:spPr/>
        <p:txBody>
          <a:bodyPr/>
          <a:lstStyle/>
          <a:p>
            <a:fld id="{FB8AE29E-CEF7-4D01-9252-1A41198295E8}" type="slidenum">
              <a:rPr lang="en-GB" noProof="0" smtClean="0"/>
              <a:pPr/>
              <a:t>39</a:t>
            </a:fld>
            <a:endParaRPr lang="en-GB" noProof="0" dirty="0"/>
          </a:p>
        </p:txBody>
      </p:sp>
    </p:spTree>
    <p:extLst>
      <p:ext uri="{BB962C8B-B14F-4D97-AF65-F5344CB8AC3E}">
        <p14:creationId xmlns:p14="http://schemas.microsoft.com/office/powerpoint/2010/main" val="1160472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analysis process</a:t>
            </a:r>
            <a:endParaRPr lang="en-GB" dirty="0"/>
          </a:p>
        </p:txBody>
      </p:sp>
      <p:sp>
        <p:nvSpPr>
          <p:cNvPr id="3" name="Text Placeholder 2"/>
          <p:cNvSpPr>
            <a:spLocks noGrp="1"/>
          </p:cNvSpPr>
          <p:nvPr>
            <p:ph type="body" idx="1"/>
          </p:nvPr>
        </p:nvSpPr>
        <p:spPr/>
        <p:txBody>
          <a:bodyPr/>
          <a:lstStyle/>
          <a:p>
            <a:r>
              <a:rPr lang="en-GB" dirty="0" smtClean="0"/>
              <a:t>VAST Challenge 2011</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4</a:t>
            </a:fld>
            <a:endParaRPr lang="en-GB" noProof="0" dirty="0"/>
          </a:p>
        </p:txBody>
      </p:sp>
    </p:spTree>
    <p:extLst>
      <p:ext uri="{BB962C8B-B14F-4D97-AF65-F5344CB8AC3E}">
        <p14:creationId xmlns:p14="http://schemas.microsoft.com/office/powerpoint/2010/main" val="25675244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Joint distribution (co-distribution) </a:t>
            </a:r>
            <a:r>
              <a:rPr lang="en-GB" dirty="0"/>
              <a:t>of elements of two sets over a third </a:t>
            </a:r>
            <a:r>
              <a:rPr lang="en-GB" dirty="0" smtClean="0"/>
              <a:t>set</a:t>
            </a:r>
            <a:endParaRPr lang="en-GB" dirty="0"/>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40</a:t>
            </a:fld>
            <a:endParaRPr lang="en-GB" noProof="0" dirty="0"/>
          </a:p>
        </p:txBody>
      </p:sp>
      <p:pic>
        <p:nvPicPr>
          <p:cNvPr id="6" name="Picture 5"/>
          <p:cNvPicPr>
            <a:picLocks noChangeAspect="1"/>
          </p:cNvPicPr>
          <p:nvPr/>
        </p:nvPicPr>
        <p:blipFill>
          <a:blip r:embed="rId2"/>
          <a:stretch>
            <a:fillRect/>
          </a:stretch>
        </p:blipFill>
        <p:spPr>
          <a:xfrm>
            <a:off x="356461" y="1941675"/>
            <a:ext cx="3714086" cy="3568320"/>
          </a:xfrm>
          <a:prstGeom prst="rect">
            <a:avLst/>
          </a:prstGeom>
        </p:spPr>
      </p:pic>
      <p:pic>
        <p:nvPicPr>
          <p:cNvPr id="7" name="Picture 6"/>
          <p:cNvPicPr>
            <a:picLocks noChangeAspect="1"/>
          </p:cNvPicPr>
          <p:nvPr/>
        </p:nvPicPr>
        <p:blipFill>
          <a:blip r:embed="rId3"/>
          <a:stretch>
            <a:fillRect/>
          </a:stretch>
        </p:blipFill>
        <p:spPr>
          <a:xfrm>
            <a:off x="4907450" y="1941675"/>
            <a:ext cx="3707370" cy="3568320"/>
          </a:xfrm>
          <a:prstGeom prst="rect">
            <a:avLst/>
          </a:prstGeom>
        </p:spPr>
      </p:pic>
      <p:sp>
        <p:nvSpPr>
          <p:cNvPr id="10" name="TextBox 9"/>
          <p:cNvSpPr txBox="1"/>
          <p:nvPr/>
        </p:nvSpPr>
        <p:spPr>
          <a:xfrm>
            <a:off x="356461" y="1472338"/>
            <a:ext cx="5833648" cy="369332"/>
          </a:xfrm>
          <a:prstGeom prst="rect">
            <a:avLst/>
          </a:prstGeom>
          <a:noFill/>
        </p:spPr>
        <p:txBody>
          <a:bodyPr wrap="none" rtlCol="0">
            <a:spAutoFit/>
          </a:bodyPr>
          <a:lstStyle/>
          <a:p>
            <a:r>
              <a:rPr lang="en-GB" dirty="0" smtClean="0"/>
              <a:t>For example</a:t>
            </a:r>
            <a:r>
              <a:rPr lang="en-GB" dirty="0"/>
              <a:t>,</a:t>
            </a:r>
            <a:r>
              <a:rPr lang="en-GB" dirty="0" smtClean="0"/>
              <a:t> co-distribution of values of numeric attributes.</a:t>
            </a:r>
          </a:p>
        </p:txBody>
      </p:sp>
      <p:sp>
        <p:nvSpPr>
          <p:cNvPr id="12" name="TextBox 11"/>
          <p:cNvSpPr txBox="1"/>
          <p:nvPr/>
        </p:nvSpPr>
        <p:spPr>
          <a:xfrm>
            <a:off x="356461" y="5509995"/>
            <a:ext cx="8258359" cy="923330"/>
          </a:xfrm>
          <a:prstGeom prst="rect">
            <a:avLst/>
          </a:prstGeom>
          <a:noFill/>
        </p:spPr>
        <p:txBody>
          <a:bodyPr wrap="square" rtlCol="0">
            <a:spAutoFit/>
          </a:bodyPr>
          <a:lstStyle/>
          <a:p>
            <a:r>
              <a:rPr lang="en-GB" dirty="0" smtClean="0"/>
              <a:t>Types of patterns: </a:t>
            </a:r>
          </a:p>
          <a:p>
            <a:pPr marL="285750" indent="-285750">
              <a:buFont typeface="Arial" panose="020B0604020202020204" pitchFamily="34" charset="0"/>
              <a:buChar char="•"/>
            </a:pPr>
            <a:r>
              <a:rPr lang="en-GB" dirty="0" smtClean="0"/>
              <a:t>Frequency: frequent combinations, rare or never occurring combinations </a:t>
            </a:r>
          </a:p>
          <a:p>
            <a:pPr marL="285750" indent="-285750">
              <a:buFont typeface="Arial" panose="020B0604020202020204" pitchFamily="34" charset="0"/>
              <a:buChar char="•"/>
            </a:pPr>
            <a:r>
              <a:rPr lang="en-GB" dirty="0" smtClean="0"/>
              <a:t>Correlation (interrelation): tendency to co-occurrence, e.g., fever and headache</a:t>
            </a:r>
          </a:p>
        </p:txBody>
      </p:sp>
    </p:spTree>
    <p:extLst>
      <p:ext uri="{BB962C8B-B14F-4D97-AF65-F5344CB8AC3E}">
        <p14:creationId xmlns:p14="http://schemas.microsoft.com/office/powerpoint/2010/main" val="17464690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Spatial patterns in scatterplots</a:t>
            </a:r>
            <a:endParaRPr lang="en-GB" dirty="0"/>
          </a:p>
        </p:txBody>
      </p:sp>
      <p:sp>
        <p:nvSpPr>
          <p:cNvPr id="5" name="TextBox 4"/>
          <p:cNvSpPr txBox="1"/>
          <p:nvPr/>
        </p:nvSpPr>
        <p:spPr>
          <a:xfrm>
            <a:off x="320728" y="4961446"/>
            <a:ext cx="8533539" cy="1754326"/>
          </a:xfrm>
          <a:prstGeom prst="rect">
            <a:avLst/>
          </a:prstGeom>
          <a:noFill/>
        </p:spPr>
        <p:txBody>
          <a:bodyPr wrap="square" rtlCol="0">
            <a:spAutoFit/>
          </a:bodyPr>
          <a:lstStyle/>
          <a:p>
            <a:r>
              <a:rPr lang="en-GB" dirty="0" smtClean="0"/>
              <a:t>When we use scatterplots for analysing joint distributions, we, in fact, look for </a:t>
            </a:r>
            <a:r>
              <a:rPr lang="en-GB" i="1" dirty="0" smtClean="0"/>
              <a:t>spatial patterns </a:t>
            </a:r>
            <a:r>
              <a:rPr lang="en-GB" dirty="0" smtClean="0"/>
              <a:t>in the distribution of the dots over the plot area. </a:t>
            </a:r>
          </a:p>
          <a:p>
            <a:pPr marL="285750" indent="-285750">
              <a:buFont typeface="Arial" panose="020B0604020202020204" pitchFamily="34" charset="0"/>
              <a:buChar char="•"/>
            </a:pPr>
            <a:r>
              <a:rPr lang="en-GB" dirty="0" smtClean="0"/>
              <a:t>Spatial </a:t>
            </a:r>
            <a:r>
              <a:rPr lang="en-GB" b="1" i="1" dirty="0" smtClean="0"/>
              <a:t>clusters</a:t>
            </a:r>
            <a:r>
              <a:rPr lang="en-GB" dirty="0" smtClean="0"/>
              <a:t> correspond to frequent co-occurrences of values from some intervals.</a:t>
            </a:r>
          </a:p>
          <a:p>
            <a:pPr marL="285750" indent="-285750">
              <a:buFont typeface="Arial" panose="020B0604020202020204" pitchFamily="34" charset="0"/>
              <a:buChar char="•"/>
            </a:pPr>
            <a:r>
              <a:rPr lang="en-GB" b="1" i="1" dirty="0" smtClean="0"/>
              <a:t>Alignments</a:t>
            </a:r>
            <a:r>
              <a:rPr lang="en-GB" dirty="0" smtClean="0"/>
              <a:t> indicate correlations.</a:t>
            </a:r>
          </a:p>
          <a:p>
            <a:pPr marL="285750" indent="-285750">
              <a:buFont typeface="Arial" panose="020B0604020202020204" pitchFamily="34" charset="0"/>
              <a:buChar char="•"/>
            </a:pPr>
            <a:r>
              <a:rPr lang="en-GB" dirty="0" smtClean="0"/>
              <a:t>Other meaningful patterns: </a:t>
            </a:r>
            <a:r>
              <a:rPr lang="en-GB" b="1" i="1" dirty="0" smtClean="0"/>
              <a:t>high</a:t>
            </a:r>
            <a:r>
              <a:rPr lang="en-GB" dirty="0" smtClean="0"/>
              <a:t> </a:t>
            </a:r>
            <a:r>
              <a:rPr lang="en-GB" b="1" i="1" dirty="0" smtClean="0"/>
              <a:t>density</a:t>
            </a:r>
            <a:r>
              <a:rPr lang="en-GB" dirty="0" smtClean="0"/>
              <a:t>, </a:t>
            </a:r>
            <a:r>
              <a:rPr lang="en-GB" b="1" i="1" dirty="0" smtClean="0"/>
              <a:t>sparsity</a:t>
            </a:r>
            <a:r>
              <a:rPr lang="en-GB" dirty="0" smtClean="0"/>
              <a:t>, </a:t>
            </a:r>
            <a:r>
              <a:rPr lang="en-GB" b="1" i="1" dirty="0" smtClean="0"/>
              <a:t>concentration</a:t>
            </a:r>
            <a:r>
              <a:rPr lang="en-GB" dirty="0" smtClean="0"/>
              <a:t>, </a:t>
            </a:r>
            <a:r>
              <a:rPr lang="en-GB" b="1" i="1" dirty="0" smtClean="0"/>
              <a:t>scattering</a:t>
            </a:r>
            <a:endParaRPr lang="en-GB" dirty="0" smtClean="0"/>
          </a:p>
          <a:p>
            <a:pPr marL="285750" indent="-285750">
              <a:buFont typeface="Arial" panose="020B0604020202020204" pitchFamily="34" charset="0"/>
              <a:buChar char="•"/>
            </a:pPr>
            <a:r>
              <a:rPr lang="en-GB" b="1" i="1" dirty="0" smtClean="0"/>
              <a:t>Outliers</a:t>
            </a:r>
            <a:r>
              <a:rPr lang="en-GB" dirty="0" smtClean="0"/>
              <a:t> are well visible.</a:t>
            </a:r>
            <a:endParaRPr lang="en-GB" b="1" i="1" dirty="0" smtClean="0"/>
          </a:p>
        </p:txBody>
      </p:sp>
      <p:pic>
        <p:nvPicPr>
          <p:cNvPr id="6" name="Picture 5"/>
          <p:cNvPicPr>
            <a:picLocks noChangeAspect="1"/>
          </p:cNvPicPr>
          <p:nvPr/>
        </p:nvPicPr>
        <p:blipFill>
          <a:blip r:embed="rId2"/>
          <a:stretch>
            <a:fillRect/>
          </a:stretch>
        </p:blipFill>
        <p:spPr>
          <a:xfrm>
            <a:off x="356461" y="1348969"/>
            <a:ext cx="3714086" cy="3568320"/>
          </a:xfrm>
          <a:prstGeom prst="rect">
            <a:avLst/>
          </a:prstGeom>
        </p:spPr>
      </p:pic>
      <p:pic>
        <p:nvPicPr>
          <p:cNvPr id="7" name="Picture 6"/>
          <p:cNvPicPr>
            <a:picLocks noChangeAspect="1"/>
          </p:cNvPicPr>
          <p:nvPr/>
        </p:nvPicPr>
        <p:blipFill>
          <a:blip r:embed="rId3"/>
          <a:stretch>
            <a:fillRect/>
          </a:stretch>
        </p:blipFill>
        <p:spPr>
          <a:xfrm>
            <a:off x="4907450" y="1348969"/>
            <a:ext cx="3707370" cy="3568320"/>
          </a:xfrm>
          <a:prstGeom prst="rect">
            <a:avLst/>
          </a:prstGeom>
        </p:spPr>
      </p:pic>
      <p:sp>
        <p:nvSpPr>
          <p:cNvPr id="4" name="Slide Number Placeholder 3"/>
          <p:cNvSpPr>
            <a:spLocks noGrp="1"/>
          </p:cNvSpPr>
          <p:nvPr>
            <p:ph type="sldNum" sz="quarter" idx="12"/>
          </p:nvPr>
        </p:nvSpPr>
        <p:spPr/>
        <p:txBody>
          <a:bodyPr/>
          <a:lstStyle/>
          <a:p>
            <a:fld id="{FB8AE29E-CEF7-4D01-9252-1A41198295E8}" type="slidenum">
              <a:rPr lang="en-GB" noProof="0" smtClean="0"/>
              <a:pPr/>
              <a:t>41</a:t>
            </a:fld>
            <a:endParaRPr lang="en-GB" noProof="0" dirty="0"/>
          </a:p>
        </p:txBody>
      </p:sp>
    </p:spTree>
    <p:extLst>
      <p:ext uri="{BB962C8B-B14F-4D97-AF65-F5344CB8AC3E}">
        <p14:creationId xmlns:p14="http://schemas.microsoft.com/office/powerpoint/2010/main" val="27056533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40197" y="2377238"/>
            <a:ext cx="4898666" cy="4044601"/>
          </a:xfrm>
          <a:prstGeom prst="rect">
            <a:avLst/>
          </a:prstGeom>
        </p:spPr>
      </p:pic>
      <p:sp>
        <p:nvSpPr>
          <p:cNvPr id="2" name="Title 1"/>
          <p:cNvSpPr>
            <a:spLocks noGrp="1"/>
          </p:cNvSpPr>
          <p:nvPr>
            <p:ph type="title"/>
          </p:nvPr>
        </p:nvSpPr>
        <p:spPr/>
        <p:txBody>
          <a:bodyPr/>
          <a:lstStyle/>
          <a:p>
            <a:r>
              <a:rPr lang="en-GB" dirty="0" smtClean="0"/>
              <a:t>The idea of scatterplot can be extended to more complex objects (e.g., time series)</a:t>
            </a:r>
            <a:endParaRPr lang="en-GB" dirty="0"/>
          </a:p>
        </p:txBody>
      </p:sp>
      <p:pic>
        <p:nvPicPr>
          <p:cNvPr id="5" name="Picture 4"/>
          <p:cNvPicPr>
            <a:picLocks noChangeAspect="1"/>
          </p:cNvPicPr>
          <p:nvPr/>
        </p:nvPicPr>
        <p:blipFill>
          <a:blip r:embed="rId3"/>
          <a:stretch>
            <a:fillRect/>
          </a:stretch>
        </p:blipFill>
        <p:spPr>
          <a:xfrm>
            <a:off x="453052" y="1472338"/>
            <a:ext cx="5700418" cy="2434320"/>
          </a:xfrm>
          <a:prstGeom prst="rect">
            <a:avLst/>
          </a:prstGeom>
        </p:spPr>
      </p:pic>
      <p:sp>
        <p:nvSpPr>
          <p:cNvPr id="6" name="TextBox 5"/>
          <p:cNvSpPr txBox="1"/>
          <p:nvPr/>
        </p:nvSpPr>
        <p:spPr>
          <a:xfrm>
            <a:off x="146719" y="5273429"/>
            <a:ext cx="3613805" cy="1077218"/>
          </a:xfrm>
          <a:prstGeom prst="rect">
            <a:avLst/>
          </a:prstGeom>
          <a:noFill/>
        </p:spPr>
        <p:txBody>
          <a:bodyPr wrap="square" rtlCol="0">
            <a:spAutoFit/>
          </a:bodyPr>
          <a:lstStyle/>
          <a:p>
            <a:r>
              <a:rPr lang="en-GB" sz="1600" dirty="0">
                <a:solidFill>
                  <a:srgbClr val="C00000"/>
                </a:solidFill>
              </a:rPr>
              <a:t>https://www.nytimes.com/interactive/2014/06/05/upshot/how-the-recession-reshaped-the-economy-in-255-charts.html</a:t>
            </a:r>
            <a:endParaRPr lang="en-GB" sz="1600" dirty="0" smtClean="0">
              <a:solidFill>
                <a:srgbClr val="C00000"/>
              </a:solidFill>
            </a:endParaRPr>
          </a:p>
        </p:txBody>
      </p:sp>
      <p:sp>
        <p:nvSpPr>
          <p:cNvPr id="8" name="Freeform 7"/>
          <p:cNvSpPr/>
          <p:nvPr/>
        </p:nvSpPr>
        <p:spPr>
          <a:xfrm>
            <a:off x="1008743" y="3461657"/>
            <a:ext cx="5167086" cy="341086"/>
          </a:xfrm>
          <a:custGeom>
            <a:avLst/>
            <a:gdLst>
              <a:gd name="connsiteX0" fmla="*/ 2416628 w 5167086"/>
              <a:gd name="connsiteY0" fmla="*/ 174172 h 391886"/>
              <a:gd name="connsiteX1" fmla="*/ 2409371 w 5167086"/>
              <a:gd name="connsiteY1" fmla="*/ 0 h 391886"/>
              <a:gd name="connsiteX2" fmla="*/ 5167086 w 5167086"/>
              <a:gd name="connsiteY2" fmla="*/ 14514 h 391886"/>
              <a:gd name="connsiteX3" fmla="*/ 5159828 w 5167086"/>
              <a:gd name="connsiteY3" fmla="*/ 224972 h 391886"/>
              <a:gd name="connsiteX4" fmla="*/ 3236686 w 5167086"/>
              <a:gd name="connsiteY4" fmla="*/ 217714 h 391886"/>
              <a:gd name="connsiteX5" fmla="*/ 3251200 w 5167086"/>
              <a:gd name="connsiteY5" fmla="*/ 391886 h 391886"/>
              <a:gd name="connsiteX6" fmla="*/ 0 w 5167086"/>
              <a:gd name="connsiteY6" fmla="*/ 370114 h 391886"/>
              <a:gd name="connsiteX7" fmla="*/ 7257 w 5167086"/>
              <a:gd name="connsiteY7" fmla="*/ 174172 h 391886"/>
              <a:gd name="connsiteX8" fmla="*/ 2416628 w 5167086"/>
              <a:gd name="connsiteY8" fmla="*/ 174172 h 3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7086" h="391886">
                <a:moveTo>
                  <a:pt x="2416628" y="174172"/>
                </a:moveTo>
                <a:lnTo>
                  <a:pt x="2409371" y="0"/>
                </a:lnTo>
                <a:lnTo>
                  <a:pt x="5167086" y="14514"/>
                </a:lnTo>
                <a:lnTo>
                  <a:pt x="5159828" y="224972"/>
                </a:lnTo>
                <a:lnTo>
                  <a:pt x="3236686" y="217714"/>
                </a:lnTo>
                <a:lnTo>
                  <a:pt x="3251200" y="391886"/>
                </a:lnTo>
                <a:lnTo>
                  <a:pt x="0" y="370114"/>
                </a:lnTo>
                <a:lnTo>
                  <a:pt x="7257" y="174172"/>
                </a:lnTo>
                <a:lnTo>
                  <a:pt x="2416628" y="174172"/>
                </a:lnTo>
                <a:close/>
              </a:path>
            </a:pathLst>
          </a:custGeom>
          <a:noFill/>
          <a:ln w="3175">
            <a:solidFill>
              <a:schemeClr val="accent2">
                <a:lumMod val="20000"/>
                <a:lumOff val="80000"/>
              </a:schemeClr>
            </a:solidFill>
            <a:headEnd type="none" w="med" len="med"/>
            <a:tailEnd type="arrow" w="med" len="med"/>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p:cNvSpPr>
            <a:spLocks noGrp="1"/>
          </p:cNvSpPr>
          <p:nvPr>
            <p:ph type="sldNum" sz="quarter" idx="12"/>
          </p:nvPr>
        </p:nvSpPr>
        <p:spPr/>
        <p:txBody>
          <a:bodyPr/>
          <a:lstStyle/>
          <a:p>
            <a:fld id="{FB8AE29E-CEF7-4D01-9252-1A41198295E8}" type="slidenum">
              <a:rPr lang="en-GB" noProof="0" smtClean="0"/>
              <a:pPr/>
              <a:t>42</a:t>
            </a:fld>
            <a:endParaRPr lang="en-GB" noProof="0" dirty="0"/>
          </a:p>
        </p:txBody>
      </p:sp>
    </p:spTree>
    <p:extLst>
      <p:ext uri="{BB962C8B-B14F-4D97-AF65-F5344CB8AC3E}">
        <p14:creationId xmlns:p14="http://schemas.microsoft.com/office/powerpoint/2010/main" val="37357474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677" y="244411"/>
            <a:ext cx="7837865" cy="6471361"/>
          </a:xfrm>
          <a:prstGeom prst="rect">
            <a:avLst/>
          </a:prstGeom>
        </p:spPr>
      </p:pic>
      <p:pic>
        <p:nvPicPr>
          <p:cNvPr id="6" name="Picture 5"/>
          <p:cNvPicPr>
            <a:picLocks noChangeAspect="1"/>
          </p:cNvPicPr>
          <p:nvPr/>
        </p:nvPicPr>
        <p:blipFill>
          <a:blip r:embed="rId3"/>
          <a:stretch>
            <a:fillRect/>
          </a:stretch>
        </p:blipFill>
        <p:spPr>
          <a:xfrm>
            <a:off x="6669696" y="72977"/>
            <a:ext cx="2412813" cy="1103760"/>
          </a:xfrm>
          <a:prstGeom prst="rect">
            <a:avLst/>
          </a:prstGeom>
        </p:spPr>
      </p:pic>
      <p:sp>
        <p:nvSpPr>
          <p:cNvPr id="2" name="Slide Number Placeholder 1"/>
          <p:cNvSpPr>
            <a:spLocks noGrp="1"/>
          </p:cNvSpPr>
          <p:nvPr>
            <p:ph type="sldNum" sz="quarter" idx="12"/>
          </p:nvPr>
        </p:nvSpPr>
        <p:spPr/>
        <p:txBody>
          <a:bodyPr/>
          <a:lstStyle/>
          <a:p>
            <a:fld id="{FB8AE29E-CEF7-4D01-9252-1A41198295E8}" type="slidenum">
              <a:rPr lang="en-US" smtClean="0"/>
              <a:pPr/>
              <a:t>43</a:t>
            </a:fld>
            <a:endParaRPr lang="en-US"/>
          </a:p>
        </p:txBody>
      </p:sp>
    </p:spTree>
    <p:extLst>
      <p:ext uri="{BB962C8B-B14F-4D97-AF65-F5344CB8AC3E}">
        <p14:creationId xmlns:p14="http://schemas.microsoft.com/office/powerpoint/2010/main" val="23873852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to generalise the approach </a:t>
            </a:r>
            <a:r>
              <a:rPr lang="en-GB" dirty="0"/>
              <a:t>further</a:t>
            </a:r>
            <a:r>
              <a:rPr lang="en-GB" dirty="0" smtClean="0"/>
              <a:t>?</a:t>
            </a:r>
            <a:endParaRPr lang="en-GB" dirty="0"/>
          </a:p>
        </p:txBody>
      </p:sp>
      <p:sp>
        <p:nvSpPr>
          <p:cNvPr id="3" name="Content Placeholder 2"/>
          <p:cNvSpPr>
            <a:spLocks noGrp="1"/>
          </p:cNvSpPr>
          <p:nvPr>
            <p:ph idx="1"/>
          </p:nvPr>
        </p:nvSpPr>
        <p:spPr/>
        <p:txBody>
          <a:bodyPr/>
          <a:lstStyle/>
          <a:p>
            <a:r>
              <a:rPr lang="en-GB" dirty="0" smtClean="0"/>
              <a:t>The display space provides convenient opportunities for observing spatial distributions and identifying spatial patterns.</a:t>
            </a:r>
          </a:p>
          <a:p>
            <a:pPr lvl="1"/>
            <a:r>
              <a:rPr lang="en-GB" dirty="0" smtClean="0"/>
              <a:t>Humans have an innate capability to perceive multiple things </a:t>
            </a:r>
            <a:r>
              <a:rPr lang="en-GB" i="1" dirty="0" smtClean="0"/>
              <a:t>located closely </a:t>
            </a:r>
            <a:r>
              <a:rPr lang="en-GB" dirty="0" smtClean="0"/>
              <a:t>as being united in a larger shape or structure, i.e., as a pattern.</a:t>
            </a:r>
          </a:p>
          <a:p>
            <a:r>
              <a:rPr lang="en-GB" dirty="0" smtClean="0"/>
              <a:t>The display space may represent not only a real space (e.g., geographic) but also an artificial space.</a:t>
            </a:r>
          </a:p>
          <a:p>
            <a:r>
              <a:rPr lang="en-GB" dirty="0" smtClean="0"/>
              <a:t>If the distances in an artificial space are meaningful, then also spatial patterns emerging in this space are meaningful and </a:t>
            </a:r>
            <a:r>
              <a:rPr lang="en-GB" dirty="0"/>
              <a:t>can be </a:t>
            </a:r>
            <a:r>
              <a:rPr lang="en-GB" dirty="0" smtClean="0"/>
              <a:t>interpreted.</a:t>
            </a:r>
          </a:p>
          <a:p>
            <a:r>
              <a:rPr lang="en-GB" dirty="0" smtClean="0"/>
              <a:t>In a scatterplot, distances represent differences between attribute values.</a:t>
            </a:r>
          </a:p>
          <a:p>
            <a:pPr lvl="1"/>
            <a:r>
              <a:rPr lang="en-GB" dirty="0" smtClean="0"/>
              <a:t>Construction principle: plot dimensions represent numeric attributes.</a:t>
            </a:r>
          </a:p>
          <a:p>
            <a:r>
              <a:rPr lang="en-GB" dirty="0" smtClean="0"/>
              <a:t>Generalisation: use any other construction principle such that the distances represent differences, or dissimilarities, between objects positioned within the space.</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44</a:t>
            </a:fld>
            <a:endParaRPr lang="en-GB" noProof="0" dirty="0"/>
          </a:p>
        </p:txBody>
      </p:sp>
    </p:spTree>
    <p:extLst>
      <p:ext uri="{BB962C8B-B14F-4D97-AF65-F5344CB8AC3E}">
        <p14:creationId xmlns:p14="http://schemas.microsoft.com/office/powerpoint/2010/main" val="12167380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Spatialization</a:t>
            </a:r>
            <a:r>
              <a:rPr lang="en-GB" dirty="0" smtClean="0"/>
              <a:t>: creation and use of artificial spaces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45</a:t>
            </a:fld>
            <a:endParaRPr lang="en-GB" noProof="0" dirty="0"/>
          </a:p>
        </p:txBody>
      </p:sp>
    </p:spTree>
    <p:extLst>
      <p:ext uri="{BB962C8B-B14F-4D97-AF65-F5344CB8AC3E}">
        <p14:creationId xmlns:p14="http://schemas.microsoft.com/office/powerpoint/2010/main" val="37106570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Spatialization</a:t>
            </a:r>
            <a:endParaRPr lang="en-GB" dirty="0"/>
          </a:p>
        </p:txBody>
      </p:sp>
      <p:sp>
        <p:nvSpPr>
          <p:cNvPr id="3" name="Content Placeholder 2"/>
          <p:cNvSpPr>
            <a:spLocks noGrp="1"/>
          </p:cNvSpPr>
          <p:nvPr>
            <p:ph idx="1"/>
          </p:nvPr>
        </p:nvSpPr>
        <p:spPr/>
        <p:txBody>
          <a:bodyPr/>
          <a:lstStyle/>
          <a:p>
            <a:r>
              <a:rPr lang="en-GB" dirty="0" smtClean="0"/>
              <a:t>Spatialize </a:t>
            </a:r>
            <a:r>
              <a:rPr lang="en-GB" dirty="0"/>
              <a:t>= “to give spatial form </a:t>
            </a:r>
            <a:r>
              <a:rPr lang="en-GB" dirty="0" smtClean="0"/>
              <a:t>to : think </a:t>
            </a:r>
            <a:r>
              <a:rPr lang="en-GB" dirty="0"/>
              <a:t>of as spatial or in space relations </a:t>
            </a:r>
            <a:r>
              <a:rPr lang="en-GB" dirty="0" smtClean="0"/>
              <a:t>: localise </a:t>
            </a:r>
            <a:r>
              <a:rPr lang="en-GB" dirty="0"/>
              <a:t>in space </a:t>
            </a:r>
            <a:r>
              <a:rPr lang="en-GB" dirty="0" smtClean="0"/>
              <a:t>” (Merriam-Webster’s Dictionary)</a:t>
            </a:r>
          </a:p>
          <a:p>
            <a:r>
              <a:rPr lang="en-GB" dirty="0"/>
              <a:t>In  very  general  terms,  </a:t>
            </a:r>
            <a:r>
              <a:rPr lang="en-GB" dirty="0" err="1" smtClean="0"/>
              <a:t>spatialization</a:t>
            </a:r>
            <a:r>
              <a:rPr lang="en-GB" dirty="0" smtClean="0"/>
              <a:t>  </a:t>
            </a:r>
            <a:r>
              <a:rPr lang="en-GB" dirty="0"/>
              <a:t>can  refer  to  the  use  of  spatial  metaphors  </a:t>
            </a:r>
            <a:r>
              <a:rPr lang="en-GB" dirty="0" smtClean="0"/>
              <a:t>to make </a:t>
            </a:r>
            <a:r>
              <a:rPr lang="en-GB" dirty="0"/>
              <a:t>sense of an abstract concept. </a:t>
            </a:r>
            <a:endParaRPr lang="en-GB" dirty="0" smtClean="0"/>
          </a:p>
          <a:p>
            <a:r>
              <a:rPr lang="en-GB" dirty="0" smtClean="0"/>
              <a:t>In visualisation, “</a:t>
            </a:r>
            <a:r>
              <a:rPr lang="en-GB" dirty="0" err="1" smtClean="0"/>
              <a:t>spatialization</a:t>
            </a:r>
            <a:r>
              <a:rPr lang="en-GB" dirty="0" smtClean="0"/>
              <a:t>” refers to arranging visual objects within the display space in such a way that the distances between them reflect the degree of similarity or relatedness between the data items they represent.</a:t>
            </a:r>
          </a:p>
          <a:p>
            <a:r>
              <a:rPr lang="en-GB" dirty="0" err="1" smtClean="0"/>
              <a:t>Spatialization</a:t>
            </a:r>
            <a:r>
              <a:rPr lang="en-GB" dirty="0" smtClean="0"/>
              <a:t> is applied to various types of objects and data structures</a:t>
            </a:r>
          </a:p>
          <a:p>
            <a:pPr lvl="1"/>
            <a:r>
              <a:rPr lang="en-GB" dirty="0" smtClean="0"/>
              <a:t>Multidimensional (multi-attribute) data, graphs, texts, images</a:t>
            </a:r>
          </a:p>
          <a:p>
            <a:r>
              <a:rPr lang="en-GB" dirty="0" smtClean="0"/>
              <a:t>Particularly, </a:t>
            </a:r>
            <a:r>
              <a:rPr lang="en-GB" dirty="0" err="1" smtClean="0"/>
              <a:t>spatialization</a:t>
            </a:r>
            <a:r>
              <a:rPr lang="en-GB" dirty="0" smtClean="0"/>
              <a:t> can be a helpful tool in studying joint distributions of multiple attributes</a:t>
            </a:r>
            <a:r>
              <a:rPr lang="en-GB" dirty="0" smtClean="0"/>
              <a:t>.</a:t>
            </a:r>
          </a:p>
          <a:p>
            <a:pPr lvl="1"/>
            <a:r>
              <a:rPr lang="en-GB" dirty="0" smtClean="0"/>
              <a:t>Dimension-reduction </a:t>
            </a:r>
            <a:r>
              <a:rPr lang="en-GB" i="1" dirty="0" smtClean="0">
                <a:solidFill>
                  <a:schemeClr val="tx1">
                    <a:lumMod val="50000"/>
                    <a:lumOff val="50000"/>
                  </a:schemeClr>
                </a:solidFill>
              </a:rPr>
              <a:t>(recall from the previous lecture)</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46</a:t>
            </a:fld>
            <a:endParaRPr lang="en-GB" noProof="0" dirty="0"/>
          </a:p>
        </p:txBody>
      </p:sp>
    </p:spTree>
    <p:extLst>
      <p:ext uri="{BB962C8B-B14F-4D97-AF65-F5344CB8AC3E}">
        <p14:creationId xmlns:p14="http://schemas.microsoft.com/office/powerpoint/2010/main" val="789039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 for </a:t>
            </a:r>
            <a:r>
              <a:rPr lang="en-GB" dirty="0" err="1" smtClean="0"/>
              <a:t>spatialisation</a:t>
            </a:r>
            <a:r>
              <a:rPr lang="en-GB" dirty="0" smtClean="0"/>
              <a:t>: PCA</a:t>
            </a:r>
            <a:endParaRPr lang="en-GB" dirty="0"/>
          </a:p>
        </p:txBody>
      </p:sp>
      <p:sp>
        <p:nvSpPr>
          <p:cNvPr id="3" name="Content Placeholder 2"/>
          <p:cNvSpPr>
            <a:spLocks noGrp="1"/>
          </p:cNvSpPr>
          <p:nvPr>
            <p:ph idx="1"/>
          </p:nvPr>
        </p:nvSpPr>
        <p:spPr/>
        <p:txBody>
          <a:bodyPr/>
          <a:lstStyle/>
          <a:p>
            <a:r>
              <a:rPr lang="en-GB" dirty="0" smtClean="0"/>
              <a:t>Principal component analysis</a:t>
            </a:r>
          </a:p>
          <a:p>
            <a:r>
              <a:rPr lang="en-GB" dirty="0" smtClean="0"/>
              <a:t>Input: vectors composed of values multiple numeric attributes associated with the same element of a container or carrier set.</a:t>
            </a:r>
          </a:p>
          <a:p>
            <a:r>
              <a:rPr lang="en-GB" dirty="0" smtClean="0"/>
              <a:t>Applies transformations to the original attributes to derive a smaller number of new attributes, called </a:t>
            </a:r>
            <a:r>
              <a:rPr lang="en-GB" i="1" dirty="0" smtClean="0"/>
              <a:t>principal components</a:t>
            </a:r>
            <a:r>
              <a:rPr lang="en-GB" dirty="0" smtClean="0"/>
              <a:t>, that capture most of the variability among the vectors</a:t>
            </a:r>
          </a:p>
          <a:p>
            <a:pPr lvl="1"/>
            <a:r>
              <a:rPr lang="en-GB" dirty="0" smtClean="0"/>
              <a:t>The </a:t>
            </a:r>
            <a:r>
              <a:rPr lang="en-GB" dirty="0"/>
              <a:t>first principal component has the largest possible </a:t>
            </a:r>
            <a:r>
              <a:rPr lang="en-GB" dirty="0" smtClean="0"/>
              <a:t>variance, and so on.</a:t>
            </a:r>
          </a:p>
          <a:p>
            <a:r>
              <a:rPr lang="en-GB" dirty="0" smtClean="0"/>
              <a:t>The first two or three principal components can be used as dimensions of a 2D or 3D artificial space.</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47</a:t>
            </a:fld>
            <a:endParaRPr lang="en-GB" noProof="0" dirty="0"/>
          </a:p>
        </p:txBody>
      </p:sp>
    </p:spTree>
    <p:extLst>
      <p:ext uri="{BB962C8B-B14F-4D97-AF65-F5344CB8AC3E}">
        <p14:creationId xmlns:p14="http://schemas.microsoft.com/office/powerpoint/2010/main" val="35282848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 for </a:t>
            </a:r>
            <a:r>
              <a:rPr lang="en-GB" dirty="0" err="1" smtClean="0"/>
              <a:t>spatialisation</a:t>
            </a:r>
            <a:r>
              <a:rPr lang="en-GB" dirty="0" smtClean="0"/>
              <a:t>: SOM</a:t>
            </a:r>
            <a:endParaRPr lang="en-GB" dirty="0"/>
          </a:p>
        </p:txBody>
      </p:sp>
      <p:sp>
        <p:nvSpPr>
          <p:cNvPr id="3" name="Content Placeholder 2"/>
          <p:cNvSpPr>
            <a:spLocks noGrp="1"/>
          </p:cNvSpPr>
          <p:nvPr>
            <p:ph idx="1"/>
          </p:nvPr>
        </p:nvSpPr>
        <p:spPr/>
        <p:txBody>
          <a:bodyPr/>
          <a:lstStyle/>
          <a:p>
            <a:r>
              <a:rPr lang="en-GB" dirty="0" smtClean="0"/>
              <a:t>Self-organizing map </a:t>
            </a:r>
          </a:p>
          <a:p>
            <a:r>
              <a:rPr lang="en-GB" dirty="0" smtClean="0"/>
              <a:t>Based on artificial neural networks techniques</a:t>
            </a:r>
          </a:p>
          <a:p>
            <a:r>
              <a:rPr lang="en-GB" dirty="0" smtClean="0"/>
              <a:t>Input: data items represented by N-dimensional feature vectors (sequences of attribute values).</a:t>
            </a:r>
          </a:p>
          <a:p>
            <a:r>
              <a:rPr lang="en-GB" dirty="0" smtClean="0"/>
              <a:t>A low-dimensional (usually 2D) grid of N-dimensional neuron vectors is created.</a:t>
            </a:r>
          </a:p>
          <a:p>
            <a:r>
              <a:rPr lang="en-GB" dirty="0" smtClean="0"/>
              <a:t>Input data are repeatedly presented to the neurons. Each input vector is assigned to the best matching neuron, and small local adjustments are made to improve the match.</a:t>
            </a:r>
          </a:p>
          <a:p>
            <a:r>
              <a:rPr lang="en-GB" dirty="0" smtClean="0"/>
              <a:t>Neighbouring neurons will tend to have similar input vectors associated with them.</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48</a:t>
            </a:fld>
            <a:endParaRPr lang="en-GB" noProof="0" dirty="0"/>
          </a:p>
        </p:txBody>
      </p:sp>
    </p:spTree>
    <p:extLst>
      <p:ext uri="{BB962C8B-B14F-4D97-AF65-F5344CB8AC3E}">
        <p14:creationId xmlns:p14="http://schemas.microsoft.com/office/powerpoint/2010/main" val="26488081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 of </a:t>
            </a:r>
            <a:r>
              <a:rPr lang="en-GB" dirty="0" err="1" smtClean="0"/>
              <a:t>spatializations</a:t>
            </a:r>
            <a:r>
              <a:rPr lang="en-GB" dirty="0" smtClean="0"/>
              <a:t> obtained with SOM</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2233" y="1264417"/>
            <a:ext cx="4511193" cy="284742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919" y="3833848"/>
            <a:ext cx="4987986" cy="2934110"/>
          </a:xfrm>
          <a:prstGeom prst="rect">
            <a:avLst/>
          </a:prstGeom>
        </p:spPr>
      </p:pic>
      <p:sp>
        <p:nvSpPr>
          <p:cNvPr id="7" name="TextBox 6"/>
          <p:cNvSpPr txBox="1"/>
          <p:nvPr/>
        </p:nvSpPr>
        <p:spPr>
          <a:xfrm>
            <a:off x="356461" y="1264417"/>
            <a:ext cx="3803415" cy="2339102"/>
          </a:xfrm>
          <a:prstGeom prst="rect">
            <a:avLst/>
          </a:prstGeom>
          <a:noFill/>
        </p:spPr>
        <p:txBody>
          <a:bodyPr wrap="square" rtlCol="0">
            <a:spAutoFit/>
          </a:bodyPr>
          <a:lstStyle/>
          <a:p>
            <a:pPr>
              <a:spcBef>
                <a:spcPts val="600"/>
              </a:spcBef>
            </a:pPr>
            <a:r>
              <a:rPr lang="en-GB" dirty="0"/>
              <a:t>André </a:t>
            </a:r>
            <a:r>
              <a:rPr lang="en-GB" dirty="0" err="1" smtClean="0"/>
              <a:t>Skupin</a:t>
            </a:r>
            <a:r>
              <a:rPr lang="en-GB" dirty="0"/>
              <a:t>. </a:t>
            </a:r>
            <a:endParaRPr lang="en-GB" dirty="0" smtClean="0"/>
          </a:p>
          <a:p>
            <a:pPr>
              <a:spcBef>
                <a:spcPts val="600"/>
              </a:spcBef>
            </a:pPr>
            <a:r>
              <a:rPr lang="en-GB" dirty="0" smtClean="0">
                <a:solidFill>
                  <a:srgbClr val="C00000"/>
                </a:solidFill>
              </a:rPr>
              <a:t>The </a:t>
            </a:r>
            <a:r>
              <a:rPr lang="en-GB" dirty="0">
                <a:solidFill>
                  <a:srgbClr val="C00000"/>
                </a:solidFill>
              </a:rPr>
              <a:t>world of geography: visualizing a knowledge domain with cartographic </a:t>
            </a:r>
            <a:r>
              <a:rPr lang="en-GB" dirty="0" smtClean="0">
                <a:solidFill>
                  <a:srgbClr val="C00000"/>
                </a:solidFill>
              </a:rPr>
              <a:t>means.</a:t>
            </a:r>
          </a:p>
          <a:p>
            <a:pPr>
              <a:spcBef>
                <a:spcPts val="600"/>
              </a:spcBef>
            </a:pPr>
            <a:r>
              <a:rPr lang="en-GB" sz="1600" i="1" dirty="0" smtClean="0"/>
              <a:t>Proceedings </a:t>
            </a:r>
            <a:r>
              <a:rPr lang="en-GB" sz="1600" i="1" dirty="0"/>
              <a:t>of the National Academy of Sciences of the </a:t>
            </a:r>
            <a:r>
              <a:rPr lang="en-GB" sz="1600" i="1" dirty="0" smtClean="0"/>
              <a:t>USA</a:t>
            </a:r>
            <a:r>
              <a:rPr lang="en-GB" sz="1600" dirty="0" smtClean="0"/>
              <a:t>, 2004; 101 (</a:t>
            </a:r>
            <a:r>
              <a:rPr lang="en-GB" sz="1600" dirty="0" err="1"/>
              <a:t>Suppl</a:t>
            </a:r>
            <a:r>
              <a:rPr lang="en-GB" sz="1600" dirty="0"/>
              <a:t> 1</a:t>
            </a:r>
            <a:r>
              <a:rPr lang="en-GB" sz="1600" dirty="0" smtClean="0"/>
              <a:t>): 5274-5278</a:t>
            </a:r>
            <a:r>
              <a:rPr lang="en-GB" sz="1600" dirty="0"/>
              <a:t>. </a:t>
            </a:r>
            <a:r>
              <a:rPr lang="en-GB" sz="1600" dirty="0" smtClean="0"/>
              <a:t/>
            </a:r>
            <a:br>
              <a:rPr lang="en-GB" sz="1600" dirty="0" smtClean="0"/>
            </a:br>
            <a:r>
              <a:rPr lang="en-GB" sz="1600" dirty="0" smtClean="0"/>
              <a:t>doi:10.1073/pnas.0307654100.</a:t>
            </a:r>
            <a:endParaRPr lang="en-GB" sz="1600" dirty="0"/>
          </a:p>
        </p:txBody>
      </p:sp>
      <p:sp>
        <p:nvSpPr>
          <p:cNvPr id="8" name="TextBox 7"/>
          <p:cNvSpPr txBox="1"/>
          <p:nvPr/>
        </p:nvSpPr>
        <p:spPr>
          <a:xfrm>
            <a:off x="5453905" y="4157500"/>
            <a:ext cx="3364631" cy="2585323"/>
          </a:xfrm>
          <a:prstGeom prst="rect">
            <a:avLst/>
          </a:prstGeom>
          <a:noFill/>
        </p:spPr>
        <p:txBody>
          <a:bodyPr wrap="square" rtlCol="0">
            <a:spAutoFit/>
          </a:bodyPr>
          <a:lstStyle/>
          <a:p>
            <a:r>
              <a:rPr lang="en-GB" dirty="0" smtClean="0"/>
              <a:t>Based on the number of items associated with each neuron, the result can be treated as a density distribution. SOM output also allows to reveal discontinuities (zones of high dissimilarity between neighbouring neurons), which can be treated as borders or barriers in space.</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49</a:t>
            </a:fld>
            <a:endParaRPr lang="en-GB" noProof="0" dirty="0"/>
          </a:p>
        </p:txBody>
      </p:sp>
    </p:spTree>
    <p:extLst>
      <p:ext uri="{BB962C8B-B14F-4D97-AF65-F5344CB8AC3E}">
        <p14:creationId xmlns:p14="http://schemas.microsoft.com/office/powerpoint/2010/main" val="2468562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statement</a:t>
            </a:r>
            <a:endParaRPr lang="en-GB" dirty="0"/>
          </a:p>
        </p:txBody>
      </p:sp>
      <p:sp>
        <p:nvSpPr>
          <p:cNvPr id="3" name="Content Placeholder 2"/>
          <p:cNvSpPr>
            <a:spLocks noGrp="1"/>
          </p:cNvSpPr>
          <p:nvPr>
            <p:ph idx="1"/>
          </p:nvPr>
        </p:nvSpPr>
        <p:spPr/>
        <p:txBody>
          <a:bodyPr/>
          <a:lstStyle/>
          <a:p>
            <a:r>
              <a:rPr lang="en-GB" dirty="0" smtClean="0"/>
              <a:t>An epidemic outbreak in a city called </a:t>
            </a:r>
            <a:r>
              <a:rPr lang="en-GB" dirty="0" err="1" smtClean="0"/>
              <a:t>Vastopolis</a:t>
            </a:r>
            <a:endParaRPr lang="en-GB" dirty="0" smtClean="0"/>
          </a:p>
          <a:p>
            <a:r>
              <a:rPr lang="en-GB" dirty="0" smtClean="0"/>
              <a:t>Data: </a:t>
            </a:r>
            <a:r>
              <a:rPr lang="en-GB" dirty="0" err="1" smtClean="0"/>
              <a:t>geolocated</a:t>
            </a:r>
            <a:r>
              <a:rPr lang="en-GB" dirty="0" smtClean="0"/>
              <a:t> tweets (include message, time, and coordinates)</a:t>
            </a:r>
          </a:p>
          <a:p>
            <a:pPr lvl="1"/>
            <a:r>
              <a:rPr lang="en-GB" dirty="0" smtClean="0"/>
              <a:t>Some tweets mention disease symptoms: flu, chills, fever, …</a:t>
            </a:r>
          </a:p>
          <a:p>
            <a:r>
              <a:rPr lang="en-GB" dirty="0" smtClean="0"/>
              <a:t>Questions:</a:t>
            </a:r>
          </a:p>
          <a:p>
            <a:pPr lvl="1"/>
            <a:r>
              <a:rPr lang="en-GB" dirty="0" smtClean="0"/>
              <a:t>When and where did the outbreak start?</a:t>
            </a:r>
          </a:p>
          <a:p>
            <a:pPr lvl="1"/>
            <a:r>
              <a:rPr lang="en-GB" dirty="0" smtClean="0"/>
              <a:t>How did it develop?</a:t>
            </a:r>
          </a:p>
          <a:p>
            <a:pPr lvl="1"/>
            <a:r>
              <a:rPr lang="en-GB" dirty="0" smtClean="0"/>
              <a:t>What is the disease transmission mechanism?</a:t>
            </a:r>
          </a:p>
          <a:p>
            <a:pPr lvl="1"/>
            <a:r>
              <a:rPr lang="en-GB" dirty="0" smtClean="0"/>
              <a:t>What is the likely further development?</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5</a:t>
            </a:fld>
            <a:endParaRPr lang="en-GB" noProof="0" dirty="0"/>
          </a:p>
        </p:txBody>
      </p:sp>
    </p:spTree>
    <p:extLst>
      <p:ext uri="{BB962C8B-B14F-4D97-AF65-F5344CB8AC3E}">
        <p14:creationId xmlns:p14="http://schemas.microsoft.com/office/powerpoint/2010/main" val="9354472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Recommended reading</a:t>
            </a:r>
            <a:endParaRPr lang="en-GB" dirty="0"/>
          </a:p>
        </p:txBody>
      </p:sp>
      <p:sp>
        <p:nvSpPr>
          <p:cNvPr id="3" name="Content Placeholder 2"/>
          <p:cNvSpPr>
            <a:spLocks noGrp="1"/>
          </p:cNvSpPr>
          <p:nvPr>
            <p:ph idx="1"/>
          </p:nvPr>
        </p:nvSpPr>
        <p:spPr/>
        <p:txBody>
          <a:bodyPr/>
          <a:lstStyle/>
          <a:p>
            <a:pPr marL="0" indent="0">
              <a:buNone/>
            </a:pPr>
            <a:r>
              <a:rPr lang="en-GB" sz="2800" dirty="0">
                <a:solidFill>
                  <a:schemeClr val="accent6">
                    <a:lumMod val="75000"/>
                  </a:schemeClr>
                </a:solidFill>
              </a:rPr>
              <a:t>Chapter 4. </a:t>
            </a:r>
            <a:r>
              <a:rPr lang="en-GB" sz="2800" dirty="0" err="1">
                <a:solidFill>
                  <a:schemeClr val="accent6">
                    <a:lumMod val="75000"/>
                  </a:schemeClr>
                </a:solidFill>
              </a:rPr>
              <a:t>Spatialization</a:t>
            </a:r>
            <a:endParaRPr lang="en-GB" sz="2800" dirty="0" smtClean="0">
              <a:solidFill>
                <a:schemeClr val="accent6">
                  <a:lumMod val="75000"/>
                </a:schemeClr>
              </a:solidFill>
            </a:endParaRPr>
          </a:p>
          <a:p>
            <a:pPr marL="0" indent="0">
              <a:buNone/>
            </a:pPr>
            <a:r>
              <a:rPr lang="en-GB" dirty="0"/>
              <a:t>André </a:t>
            </a:r>
            <a:r>
              <a:rPr lang="en-GB" dirty="0" err="1"/>
              <a:t>Skupin</a:t>
            </a:r>
            <a:r>
              <a:rPr lang="en-GB" dirty="0"/>
              <a:t> </a:t>
            </a:r>
            <a:r>
              <a:rPr lang="en-GB" dirty="0" smtClean="0"/>
              <a:t>and Sara </a:t>
            </a:r>
            <a:r>
              <a:rPr lang="en-GB" dirty="0"/>
              <a:t>I. </a:t>
            </a:r>
            <a:r>
              <a:rPr lang="en-GB" dirty="0" err="1"/>
              <a:t>Fabrikant</a:t>
            </a:r>
            <a:endParaRPr lang="en-GB" dirty="0" smtClean="0"/>
          </a:p>
          <a:p>
            <a:pPr marL="0" indent="0">
              <a:buNone/>
            </a:pPr>
            <a:r>
              <a:rPr lang="en-GB" dirty="0" smtClean="0"/>
              <a:t>In: J</a:t>
            </a:r>
            <a:r>
              <a:rPr lang="de-DE" dirty="0" smtClean="0"/>
              <a:t>ohn </a:t>
            </a:r>
            <a:r>
              <a:rPr lang="de-DE" dirty="0"/>
              <a:t>P. Wilson </a:t>
            </a:r>
            <a:r>
              <a:rPr lang="de-DE" dirty="0" smtClean="0"/>
              <a:t>and A</a:t>
            </a:r>
            <a:r>
              <a:rPr lang="de-DE" dirty="0"/>
              <a:t>. Stewart Fotheringham</a:t>
            </a:r>
            <a:r>
              <a:rPr lang="en-GB" dirty="0" smtClean="0"/>
              <a:t> (editors)</a:t>
            </a:r>
          </a:p>
          <a:p>
            <a:pPr marL="0" indent="0">
              <a:buNone/>
            </a:pPr>
            <a:r>
              <a:rPr lang="en-GB" sz="2400" dirty="0">
                <a:solidFill>
                  <a:schemeClr val="accent6">
                    <a:lumMod val="75000"/>
                  </a:schemeClr>
                </a:solidFill>
              </a:rPr>
              <a:t>The Handbook of Geographic Information </a:t>
            </a:r>
            <a:r>
              <a:rPr lang="en-GB" sz="2400" dirty="0" smtClean="0">
                <a:solidFill>
                  <a:schemeClr val="accent6">
                    <a:lumMod val="75000"/>
                  </a:schemeClr>
                </a:solidFill>
              </a:rPr>
              <a:t>Science</a:t>
            </a:r>
            <a:endParaRPr lang="en-GB" sz="2400" dirty="0" smtClean="0"/>
          </a:p>
          <a:p>
            <a:pPr marL="0" indent="0">
              <a:buNone/>
            </a:pPr>
            <a:r>
              <a:rPr lang="en-GB" dirty="0" smtClean="0"/>
              <a:t>Wiley </a:t>
            </a:r>
            <a:r>
              <a:rPr lang="en-GB" dirty="0"/>
              <a:t>Online Library </a:t>
            </a:r>
            <a:endParaRPr lang="en-GB" dirty="0" smtClean="0"/>
          </a:p>
          <a:p>
            <a:pPr marL="0" indent="0">
              <a:buNone/>
            </a:pPr>
            <a:r>
              <a:rPr lang="en-GB" dirty="0"/>
              <a:t>Published Online: 25 FEB 2008</a:t>
            </a:r>
          </a:p>
          <a:p>
            <a:pPr marL="0" indent="0">
              <a:buNone/>
            </a:pPr>
            <a:r>
              <a:rPr lang="en-GB" dirty="0" smtClean="0"/>
              <a:t>DOI</a:t>
            </a:r>
            <a:r>
              <a:rPr lang="en-GB" dirty="0"/>
              <a:t>: 10.1002/9780470690819.ch4</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50</a:t>
            </a:fld>
            <a:endParaRPr lang="en-GB" noProof="0" dirty="0"/>
          </a:p>
        </p:txBody>
      </p:sp>
    </p:spTree>
    <p:extLst>
      <p:ext uri="{BB962C8B-B14F-4D97-AF65-F5344CB8AC3E}">
        <p14:creationId xmlns:p14="http://schemas.microsoft.com/office/powerpoint/2010/main" val="14171148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Methods for </a:t>
            </a:r>
            <a:r>
              <a:rPr lang="en-GB" dirty="0" err="1" smtClean="0"/>
              <a:t>spatialization</a:t>
            </a:r>
            <a:r>
              <a:rPr lang="en-GB" dirty="0" smtClean="0"/>
              <a:t> based on pairwise distances</a:t>
            </a:r>
            <a:endParaRPr lang="en-GB" dirty="0"/>
          </a:p>
        </p:txBody>
      </p:sp>
      <p:sp>
        <p:nvSpPr>
          <p:cNvPr id="3" name="Content Placeholder 2"/>
          <p:cNvSpPr>
            <a:spLocks noGrp="1"/>
          </p:cNvSpPr>
          <p:nvPr>
            <p:ph idx="1"/>
          </p:nvPr>
        </p:nvSpPr>
        <p:spPr/>
        <p:txBody>
          <a:bodyPr/>
          <a:lstStyle/>
          <a:p>
            <a:r>
              <a:rPr lang="en-GB" dirty="0" smtClean="0"/>
              <a:t>Nonmetric multidimensional </a:t>
            </a:r>
            <a:r>
              <a:rPr lang="en-GB" dirty="0"/>
              <a:t>scaling (MDS); </a:t>
            </a:r>
            <a:r>
              <a:rPr lang="en-GB" dirty="0" err="1"/>
              <a:t>Sammon’s</a:t>
            </a:r>
            <a:r>
              <a:rPr lang="en-GB" dirty="0"/>
              <a:t> mapping (a.k.a. </a:t>
            </a:r>
            <a:r>
              <a:rPr lang="en-GB" dirty="0" err="1"/>
              <a:t>Sammon’s</a:t>
            </a:r>
            <a:r>
              <a:rPr lang="en-GB" dirty="0"/>
              <a:t> projection); t-SNE</a:t>
            </a:r>
          </a:p>
          <a:p>
            <a:r>
              <a:rPr lang="en-GB" dirty="0"/>
              <a:t>Input: a dissimilarity matrix (a.k.a. distance matrix) computed using a carefully chosen or designed distance function.</a:t>
            </a:r>
          </a:p>
          <a:p>
            <a:r>
              <a:rPr lang="en-GB" dirty="0"/>
              <a:t>The methods attempt to represent the dissimilarities as distances in a low-dimensional space</a:t>
            </a:r>
            <a:r>
              <a:rPr lang="en-GB" dirty="0" smtClean="0"/>
              <a:t>.</a:t>
            </a:r>
          </a:p>
          <a:p>
            <a:r>
              <a:rPr lang="en-GB" dirty="0" smtClean="0"/>
              <a:t>Advantage: applicable </a:t>
            </a:r>
            <a:r>
              <a:rPr lang="en-GB" dirty="0"/>
              <a:t>not only to vectors of </a:t>
            </a:r>
            <a:r>
              <a:rPr lang="en-GB" dirty="0" smtClean="0"/>
              <a:t>numeric values but to objects of any kind whenever meaningful distances can be defined and calculated.</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51</a:t>
            </a:fld>
            <a:endParaRPr lang="en-GB" noProof="0" dirty="0"/>
          </a:p>
        </p:txBody>
      </p:sp>
    </p:spTree>
    <p:extLst>
      <p:ext uri="{BB962C8B-B14F-4D97-AF65-F5344CB8AC3E}">
        <p14:creationId xmlns:p14="http://schemas.microsoft.com/office/powerpoint/2010/main" val="33984512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250" y="4302677"/>
            <a:ext cx="2948399" cy="2295846"/>
          </a:xfrm>
          <a:prstGeom prst="rect">
            <a:avLst/>
          </a:prstGeom>
        </p:spPr>
      </p:pic>
      <p:sp>
        <p:nvSpPr>
          <p:cNvPr id="2" name="Title 1"/>
          <p:cNvSpPr>
            <a:spLocks noGrp="1"/>
          </p:cNvSpPr>
          <p:nvPr>
            <p:ph type="title"/>
          </p:nvPr>
        </p:nvSpPr>
        <p:spPr>
          <a:xfrm>
            <a:off x="356461" y="365125"/>
            <a:ext cx="8462075" cy="748898"/>
          </a:xfrm>
        </p:spPr>
        <p:txBody>
          <a:bodyPr/>
          <a:lstStyle/>
          <a:p>
            <a:r>
              <a:rPr lang="en-GB" dirty="0" smtClean="0"/>
              <a:t>Example: joint distribution of multiple attributes</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61" y="1129741"/>
            <a:ext cx="3372320" cy="2909341"/>
          </a:xfrm>
          <a:prstGeom prst="rect">
            <a:avLst/>
          </a:prstGeom>
        </p:spPr>
      </p:pic>
      <p:pic>
        <p:nvPicPr>
          <p:cNvPr id="8" name="Picture 7"/>
          <p:cNvPicPr>
            <a:picLocks noChangeAspect="1"/>
          </p:cNvPicPr>
          <p:nvPr/>
        </p:nvPicPr>
        <p:blipFill>
          <a:blip r:embed="rId4"/>
          <a:stretch>
            <a:fillRect/>
          </a:stretch>
        </p:blipFill>
        <p:spPr>
          <a:xfrm>
            <a:off x="5422020" y="1114023"/>
            <a:ext cx="3062611" cy="2817360"/>
          </a:xfrm>
          <a:prstGeom prst="rect">
            <a:avLst/>
          </a:prstGeom>
        </p:spPr>
      </p:pic>
      <p:sp>
        <p:nvSpPr>
          <p:cNvPr id="9" name="TextBox 8"/>
          <p:cNvSpPr txBox="1"/>
          <p:nvPr/>
        </p:nvSpPr>
        <p:spPr>
          <a:xfrm>
            <a:off x="356460" y="4054800"/>
            <a:ext cx="2756837" cy="1569660"/>
          </a:xfrm>
          <a:prstGeom prst="rect">
            <a:avLst/>
          </a:prstGeom>
          <a:noFill/>
        </p:spPr>
        <p:txBody>
          <a:bodyPr wrap="square" rtlCol="0">
            <a:spAutoFit/>
          </a:bodyPr>
          <a:lstStyle/>
          <a:p>
            <a:r>
              <a:rPr lang="en-GB" sz="1600" dirty="0" smtClean="0"/>
              <a:t>Artificial space constructed by projection of the attribute value vectors associated with entities (London wards)</a:t>
            </a:r>
          </a:p>
          <a:p>
            <a:r>
              <a:rPr lang="en-GB" sz="1600" dirty="0" smtClean="0"/>
              <a:t>Continuous colour variation over the display background</a:t>
            </a:r>
          </a:p>
        </p:txBody>
      </p:sp>
      <p:sp>
        <p:nvSpPr>
          <p:cNvPr id="12" name="TextBox 11"/>
          <p:cNvSpPr txBox="1"/>
          <p:nvPr/>
        </p:nvSpPr>
        <p:spPr>
          <a:xfrm>
            <a:off x="6312649" y="3931689"/>
            <a:ext cx="2584681" cy="1815882"/>
          </a:xfrm>
          <a:prstGeom prst="rect">
            <a:avLst/>
          </a:prstGeom>
          <a:noFill/>
        </p:spPr>
        <p:txBody>
          <a:bodyPr wrap="square" rtlCol="0">
            <a:spAutoFit/>
          </a:bodyPr>
          <a:lstStyle/>
          <a:p>
            <a:r>
              <a:rPr lang="en-GB" sz="1600" dirty="0" smtClean="0"/>
              <a:t>Parallel coordinates plot</a:t>
            </a:r>
          </a:p>
          <a:p>
            <a:r>
              <a:rPr lang="en-GB" sz="1600" dirty="0" smtClean="0"/>
              <a:t>Lines represent the same entities as dots in the projection plot and have the corresponding colours from the projection plot background.</a:t>
            </a:r>
          </a:p>
        </p:txBody>
      </p:sp>
      <p:sp>
        <p:nvSpPr>
          <p:cNvPr id="13" name="TextBox 12"/>
          <p:cNvSpPr txBox="1"/>
          <p:nvPr/>
        </p:nvSpPr>
        <p:spPr>
          <a:xfrm>
            <a:off x="779569" y="5625838"/>
            <a:ext cx="3084285" cy="1077218"/>
          </a:xfrm>
          <a:prstGeom prst="rect">
            <a:avLst/>
          </a:prstGeom>
          <a:noFill/>
        </p:spPr>
        <p:txBody>
          <a:bodyPr wrap="square" rtlCol="0">
            <a:spAutoFit/>
          </a:bodyPr>
          <a:lstStyle/>
          <a:p>
            <a:r>
              <a:rPr lang="en-GB" sz="1600" dirty="0" smtClean="0"/>
              <a:t>The entities (wards) are shown on a map; painted in the corresponding colours from the projection display background.</a:t>
            </a:r>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52</a:t>
            </a:fld>
            <a:endParaRPr lang="en-GB" noProof="0" dirty="0"/>
          </a:p>
        </p:txBody>
      </p:sp>
    </p:spTree>
    <p:extLst>
      <p:ext uri="{BB962C8B-B14F-4D97-AF65-F5344CB8AC3E}">
        <p14:creationId xmlns:p14="http://schemas.microsoft.com/office/powerpoint/2010/main" val="8430293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Beware the distances!</a:t>
            </a:r>
            <a:endParaRPr lang="en-GB" dirty="0"/>
          </a:p>
        </p:txBody>
      </p:sp>
      <p:sp>
        <p:nvSpPr>
          <p:cNvPr id="3" name="Content Placeholder 2"/>
          <p:cNvSpPr>
            <a:spLocks noGrp="1"/>
          </p:cNvSpPr>
          <p:nvPr>
            <p:ph idx="1"/>
          </p:nvPr>
        </p:nvSpPr>
        <p:spPr/>
        <p:txBody>
          <a:bodyPr/>
          <a:lstStyle/>
          <a:p>
            <a:pPr>
              <a:spcBef>
                <a:spcPts val="800"/>
              </a:spcBef>
            </a:pPr>
            <a:r>
              <a:rPr lang="en-GB" dirty="0" smtClean="0"/>
              <a:t>In an ideal projection, the distances between the objects are exactly proportional to the original distances.</a:t>
            </a:r>
          </a:p>
          <a:p>
            <a:pPr>
              <a:spcBef>
                <a:spcPts val="800"/>
              </a:spcBef>
            </a:pPr>
            <a:r>
              <a:rPr lang="en-GB" dirty="0" smtClean="0"/>
              <a:t>However, this condition is typically not achievable. It is not possible to transform data from larger to smaller number of dimensions without distortion of the original distances.</a:t>
            </a:r>
          </a:p>
          <a:p>
            <a:pPr>
              <a:spcBef>
                <a:spcPts val="800"/>
              </a:spcBef>
            </a:pPr>
            <a:r>
              <a:rPr lang="en-GB" dirty="0" smtClean="0"/>
              <a:t>Projection algorithms attempt to minimise </a:t>
            </a:r>
            <a:br>
              <a:rPr lang="en-GB" dirty="0" smtClean="0"/>
            </a:br>
            <a:r>
              <a:rPr lang="en-GB" dirty="0" smtClean="0"/>
              <a:t>the distortions. For a given dataset, different </a:t>
            </a:r>
            <a:br>
              <a:rPr lang="en-GB" dirty="0" smtClean="0"/>
            </a:br>
            <a:r>
              <a:rPr lang="en-GB" dirty="0" smtClean="0"/>
              <a:t>algorithms can be more or less successful.</a:t>
            </a:r>
          </a:p>
          <a:p>
            <a:pPr>
              <a:spcBef>
                <a:spcPts val="800"/>
              </a:spcBef>
            </a:pPr>
            <a:r>
              <a:rPr lang="en-GB" dirty="0" smtClean="0"/>
              <a:t>Measure of distance distortion: </a:t>
            </a:r>
            <a:br>
              <a:rPr lang="en-GB" dirty="0" smtClean="0"/>
            </a:br>
            <a:r>
              <a:rPr lang="en-GB" dirty="0" smtClean="0"/>
              <a:t>projection stress, e.g.</a:t>
            </a:r>
          </a:p>
          <a:p>
            <a:pPr>
              <a:spcBef>
                <a:spcPts val="2400"/>
              </a:spcBef>
            </a:pPr>
            <a:r>
              <a:rPr lang="en-GB" dirty="0" smtClean="0"/>
              <a:t> Implication: treat distances in a projection </a:t>
            </a:r>
            <a:br>
              <a:rPr lang="en-GB" dirty="0" smtClean="0"/>
            </a:br>
            <a:r>
              <a:rPr lang="en-GB" dirty="0" smtClean="0"/>
              <a:t>as approximate; look for general patterns </a:t>
            </a:r>
            <a:br>
              <a:rPr lang="en-GB" dirty="0" smtClean="0"/>
            </a:br>
            <a:r>
              <a:rPr lang="en-GB" dirty="0" smtClean="0"/>
              <a:t>and outliers but avoid comparing distances.</a:t>
            </a:r>
            <a:endParaRPr lang="en-GB" dirty="0"/>
          </a:p>
        </p:txBody>
      </p:sp>
      <p:pic>
        <p:nvPicPr>
          <p:cNvPr id="6" name="Picture 5"/>
          <p:cNvPicPr>
            <a:picLocks noChangeAspect="1"/>
          </p:cNvPicPr>
          <p:nvPr/>
        </p:nvPicPr>
        <p:blipFill>
          <a:blip r:embed="rId2"/>
          <a:stretch>
            <a:fillRect/>
          </a:stretch>
        </p:blipFill>
        <p:spPr>
          <a:xfrm>
            <a:off x="3018722" y="4775915"/>
            <a:ext cx="2090433" cy="592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16" y="3169000"/>
            <a:ext cx="3372320" cy="2909341"/>
          </a:xfrm>
          <a:prstGeom prst="rect">
            <a:avLst/>
          </a:prstGeom>
        </p:spPr>
      </p:pic>
      <p:sp>
        <p:nvSpPr>
          <p:cNvPr id="8" name="Rounded Rectangle 7"/>
          <p:cNvSpPr/>
          <p:nvPr/>
        </p:nvSpPr>
        <p:spPr>
          <a:xfrm>
            <a:off x="7866744" y="3132401"/>
            <a:ext cx="1016000" cy="243064"/>
          </a:xfrm>
          <a:prstGeom prst="roundRect">
            <a:avLst/>
          </a:prstGeom>
          <a:noFill/>
          <a:ln w="19050">
            <a:solidFill>
              <a:schemeClr val="accent6"/>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041159" y="2779955"/>
            <a:ext cx="667170" cy="369332"/>
          </a:xfrm>
          <a:prstGeom prst="rect">
            <a:avLst/>
          </a:prstGeom>
          <a:noFill/>
        </p:spPr>
        <p:txBody>
          <a:bodyPr wrap="none" rtlCol="0">
            <a:spAutoFit/>
          </a:bodyPr>
          <a:lstStyle/>
          <a:p>
            <a:r>
              <a:rPr lang="en-GB" dirty="0" smtClean="0">
                <a:solidFill>
                  <a:srgbClr val="C00000"/>
                </a:solidFill>
              </a:rPr>
              <a:t>high!</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53</a:t>
            </a:fld>
            <a:endParaRPr lang="en-GB" noProof="0" dirty="0"/>
          </a:p>
        </p:txBody>
      </p:sp>
    </p:spTree>
    <p:extLst>
      <p:ext uri="{BB962C8B-B14F-4D97-AF65-F5344CB8AC3E}">
        <p14:creationId xmlns:p14="http://schemas.microsoft.com/office/powerpoint/2010/main" val="26226162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Projection interpretation problem</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461" y="2395669"/>
            <a:ext cx="4243228" cy="2497887"/>
          </a:xfrm>
          <a:prstGeom prst="rect">
            <a:avLst/>
          </a:prstGeom>
        </p:spPr>
      </p:pic>
      <p:sp>
        <p:nvSpPr>
          <p:cNvPr id="5" name="TextBox 4"/>
          <p:cNvSpPr txBox="1"/>
          <p:nvPr/>
        </p:nvSpPr>
        <p:spPr>
          <a:xfrm>
            <a:off x="356461" y="1472338"/>
            <a:ext cx="4987986" cy="923330"/>
          </a:xfrm>
          <a:prstGeom prst="rect">
            <a:avLst/>
          </a:prstGeom>
          <a:noFill/>
        </p:spPr>
        <p:txBody>
          <a:bodyPr wrap="square" rtlCol="0">
            <a:spAutoFit/>
          </a:bodyPr>
          <a:lstStyle/>
          <a:p>
            <a:r>
              <a:rPr lang="en-GB" dirty="0" smtClean="0"/>
              <a:t>In this projection, informative labels support interpretation, but  this requires good understanding of what the labels stand for.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79" y="3541408"/>
            <a:ext cx="3372320" cy="2909341"/>
          </a:xfrm>
          <a:prstGeom prst="rect">
            <a:avLst/>
          </a:prstGeom>
        </p:spPr>
      </p:pic>
      <p:sp>
        <p:nvSpPr>
          <p:cNvPr id="7" name="TextBox 6"/>
          <p:cNvSpPr txBox="1"/>
          <p:nvPr/>
        </p:nvSpPr>
        <p:spPr>
          <a:xfrm>
            <a:off x="5275942" y="1748555"/>
            <a:ext cx="3542594" cy="1754326"/>
          </a:xfrm>
          <a:prstGeom prst="rect">
            <a:avLst/>
          </a:prstGeom>
          <a:noFill/>
        </p:spPr>
        <p:txBody>
          <a:bodyPr wrap="square" rtlCol="0">
            <a:spAutoFit/>
          </a:bodyPr>
          <a:lstStyle/>
          <a:p>
            <a:r>
              <a:rPr lang="en-GB" dirty="0" smtClean="0"/>
              <a:t>In this projection, labels, such as names of entities, would not be helpful. To understand the meaning of the projection, a user needs to </a:t>
            </a:r>
            <a:r>
              <a:rPr lang="en-GB" dirty="0"/>
              <a:t>associate different positions </a:t>
            </a:r>
            <a:r>
              <a:rPr lang="en-GB" dirty="0" smtClean="0"/>
              <a:t>in it to the corresponding properties.</a:t>
            </a:r>
          </a:p>
        </p:txBody>
      </p:sp>
      <p:sp>
        <p:nvSpPr>
          <p:cNvPr id="8" name="Slide Number Placeholder 7"/>
          <p:cNvSpPr>
            <a:spLocks noGrp="1"/>
          </p:cNvSpPr>
          <p:nvPr>
            <p:ph type="sldNum" sz="quarter" idx="12"/>
          </p:nvPr>
        </p:nvSpPr>
        <p:spPr/>
        <p:txBody>
          <a:bodyPr/>
          <a:lstStyle/>
          <a:p>
            <a:fld id="{FB8AE29E-CEF7-4D01-9252-1A41198295E8}" type="slidenum">
              <a:rPr lang="en-GB" noProof="0" smtClean="0"/>
              <a:pPr/>
              <a:t>54</a:t>
            </a:fld>
            <a:endParaRPr lang="en-GB" noProof="0" dirty="0"/>
          </a:p>
        </p:txBody>
      </p:sp>
    </p:spTree>
    <p:extLst>
      <p:ext uri="{BB962C8B-B14F-4D97-AF65-F5344CB8AC3E}">
        <p14:creationId xmlns:p14="http://schemas.microsoft.com/office/powerpoint/2010/main" val="4219239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Linking projection positions to properties</a:t>
            </a:r>
            <a:endParaRPr lang="en-GB" dirty="0"/>
          </a:p>
        </p:txBody>
      </p:sp>
      <p:pic>
        <p:nvPicPr>
          <p:cNvPr id="5" name="Picture 4"/>
          <p:cNvPicPr>
            <a:picLocks noChangeAspect="1"/>
          </p:cNvPicPr>
          <p:nvPr/>
        </p:nvPicPr>
        <p:blipFill>
          <a:blip r:embed="rId2"/>
          <a:stretch>
            <a:fillRect/>
          </a:stretch>
        </p:blipFill>
        <p:spPr>
          <a:xfrm>
            <a:off x="356460" y="2714180"/>
            <a:ext cx="3573046" cy="3286920"/>
          </a:xfrm>
          <a:prstGeom prst="rect">
            <a:avLst/>
          </a:prstGeom>
        </p:spPr>
      </p:pic>
      <p:sp>
        <p:nvSpPr>
          <p:cNvPr id="6" name="TextBox 5"/>
          <p:cNvSpPr txBox="1"/>
          <p:nvPr/>
        </p:nvSpPr>
        <p:spPr>
          <a:xfrm>
            <a:off x="356460" y="1472338"/>
            <a:ext cx="3494437" cy="1200329"/>
          </a:xfrm>
          <a:prstGeom prst="rect">
            <a:avLst/>
          </a:prstGeom>
          <a:noFill/>
        </p:spPr>
        <p:txBody>
          <a:bodyPr wrap="square" rtlCol="0">
            <a:spAutoFit/>
          </a:bodyPr>
          <a:lstStyle/>
          <a:p>
            <a:r>
              <a:rPr lang="en-GB" dirty="0" smtClean="0"/>
              <a:t>The combinations of attribute values that were used for creating the projection are represented  by lines on a parallel coordinates plot.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80" y="2579551"/>
            <a:ext cx="2948342" cy="3556175"/>
          </a:xfrm>
          <a:prstGeom prst="rect">
            <a:avLst/>
          </a:prstGeom>
        </p:spPr>
      </p:pic>
      <p:sp>
        <p:nvSpPr>
          <p:cNvPr id="8" name="Left Arrow 7"/>
          <p:cNvSpPr/>
          <p:nvPr/>
        </p:nvSpPr>
        <p:spPr>
          <a:xfrm>
            <a:off x="4330001" y="4248721"/>
            <a:ext cx="508984" cy="217836"/>
          </a:xfrm>
          <a:prstGeom prst="leftArrow">
            <a:avLst/>
          </a:prstGeom>
          <a:noFill/>
          <a:ln w="19050">
            <a:solidFill>
              <a:schemeClr val="accent6"/>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3850898" y="4466557"/>
            <a:ext cx="1473199" cy="646331"/>
          </a:xfrm>
          <a:prstGeom prst="rect">
            <a:avLst/>
          </a:prstGeom>
          <a:noFill/>
        </p:spPr>
        <p:txBody>
          <a:bodyPr wrap="square" rtlCol="0">
            <a:spAutoFit/>
          </a:bodyPr>
          <a:lstStyle/>
          <a:p>
            <a:pPr algn="ctr"/>
            <a:r>
              <a:rPr lang="en-GB" dirty="0"/>
              <a:t>c</a:t>
            </a:r>
            <a:r>
              <a:rPr lang="en-GB" dirty="0" smtClean="0"/>
              <a:t>olour propagation</a:t>
            </a:r>
          </a:p>
        </p:txBody>
      </p:sp>
      <p:sp>
        <p:nvSpPr>
          <p:cNvPr id="11" name="TextBox 10"/>
          <p:cNvSpPr txBox="1"/>
          <p:nvPr/>
        </p:nvSpPr>
        <p:spPr>
          <a:xfrm>
            <a:off x="4055627" y="2072502"/>
            <a:ext cx="1519393" cy="954107"/>
          </a:xfrm>
          <a:prstGeom prst="rect">
            <a:avLst/>
          </a:prstGeom>
          <a:noFill/>
        </p:spPr>
        <p:txBody>
          <a:bodyPr wrap="square" rtlCol="0">
            <a:spAutoFit/>
          </a:bodyPr>
          <a:lstStyle/>
          <a:p>
            <a:r>
              <a:rPr lang="en-GB" sz="1400" dirty="0" smtClean="0"/>
              <a:t>high proportions of elderly and low proportions of mid-aged</a:t>
            </a:r>
          </a:p>
        </p:txBody>
      </p:sp>
      <p:cxnSp>
        <p:nvCxnSpPr>
          <p:cNvPr id="13" name="Straight Arrow Connector 12"/>
          <p:cNvCxnSpPr/>
          <p:nvPr/>
        </p:nvCxnSpPr>
        <p:spPr>
          <a:xfrm>
            <a:off x="4934857" y="2895479"/>
            <a:ext cx="558800" cy="682866"/>
          </a:xfrm>
          <a:prstGeom prst="straightConnector1">
            <a:avLst/>
          </a:prstGeom>
          <a:ln w="19050">
            <a:solidFill>
              <a:srgbClr val="FFFF00"/>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90615" y="1810892"/>
            <a:ext cx="1519393" cy="523220"/>
          </a:xfrm>
          <a:prstGeom prst="rect">
            <a:avLst/>
          </a:prstGeom>
          <a:noFill/>
          <a:effectLst/>
        </p:spPr>
        <p:txBody>
          <a:bodyPr wrap="square" rtlCol="0">
            <a:spAutoFit/>
          </a:bodyPr>
          <a:lstStyle/>
          <a:p>
            <a:r>
              <a:rPr lang="en-GB" sz="1400" dirty="0" smtClean="0"/>
              <a:t>high proportions of children</a:t>
            </a:r>
          </a:p>
        </p:txBody>
      </p:sp>
      <p:cxnSp>
        <p:nvCxnSpPr>
          <p:cNvPr id="16" name="Straight Arrow Connector 15"/>
          <p:cNvCxnSpPr>
            <a:stCxn id="14" idx="2"/>
          </p:cNvCxnSpPr>
          <p:nvPr/>
        </p:nvCxnSpPr>
        <p:spPr>
          <a:xfrm>
            <a:off x="6950312" y="2334112"/>
            <a:ext cx="16546" cy="262364"/>
          </a:xfrm>
          <a:prstGeom prst="straightConnector1">
            <a:avLst/>
          </a:prstGeom>
          <a:ln w="19050">
            <a:solidFill>
              <a:srgbClr val="C00000"/>
            </a:solidFill>
            <a:tailEnd type="triangle"/>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39429" y="5135191"/>
            <a:ext cx="1924677" cy="738664"/>
          </a:xfrm>
          <a:prstGeom prst="rect">
            <a:avLst/>
          </a:prstGeom>
          <a:noFill/>
        </p:spPr>
        <p:txBody>
          <a:bodyPr wrap="square" rtlCol="0">
            <a:spAutoFit/>
          </a:bodyPr>
          <a:lstStyle/>
          <a:p>
            <a:r>
              <a:rPr lang="en-GB" sz="1400" dirty="0" smtClean="0"/>
              <a:t>high proportions of mid-aged and low proportions of children</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55</a:t>
            </a:fld>
            <a:endParaRPr lang="en-GB" noProof="0" dirty="0"/>
          </a:p>
        </p:txBody>
      </p:sp>
    </p:spTree>
    <p:extLst>
      <p:ext uri="{BB962C8B-B14F-4D97-AF65-F5344CB8AC3E}">
        <p14:creationId xmlns:p14="http://schemas.microsoft.com/office/powerpoint/2010/main" val="42469593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54207" y="5194787"/>
            <a:ext cx="5469547" cy="1596000"/>
          </a:xfrm>
          <a:prstGeom prst="rect">
            <a:avLst/>
          </a:prstGeom>
        </p:spPr>
      </p:pic>
      <p:sp>
        <p:nvSpPr>
          <p:cNvPr id="2" name="Title 1"/>
          <p:cNvSpPr>
            <a:spLocks noGrp="1"/>
          </p:cNvSpPr>
          <p:nvPr>
            <p:ph type="title"/>
          </p:nvPr>
        </p:nvSpPr>
        <p:spPr/>
        <p:txBody>
          <a:bodyPr/>
          <a:lstStyle/>
          <a:p>
            <a:r>
              <a:rPr lang="en-GB" dirty="0" err="1" smtClean="0"/>
              <a:t>Spatialization</a:t>
            </a:r>
            <a:r>
              <a:rPr lang="en-GB" dirty="0" smtClean="0"/>
              <a:t> for studying dynamic processes</a:t>
            </a:r>
            <a:endParaRPr lang="en-GB" dirty="0"/>
          </a:p>
        </p:txBody>
      </p:sp>
      <p:sp>
        <p:nvSpPr>
          <p:cNvPr id="3" name="Content Placeholder 2"/>
          <p:cNvSpPr>
            <a:spLocks noGrp="1"/>
          </p:cNvSpPr>
          <p:nvPr>
            <p:ph idx="1"/>
          </p:nvPr>
        </p:nvSpPr>
        <p:spPr/>
        <p:txBody>
          <a:bodyPr/>
          <a:lstStyle/>
          <a:p>
            <a:r>
              <a:rPr lang="en-GB" dirty="0" smtClean="0"/>
              <a:t>Time-variant data of any type: multidimensional vectors (values of multiple attributes), graphs, evolving texts (e.g., in Wikipedia), images (e.g., satellite images), video, spatial situations, …</a:t>
            </a:r>
          </a:p>
          <a:p>
            <a:r>
              <a:rPr lang="en-GB" dirty="0" smtClean="0"/>
              <a:t>The data is a chronological sequence of </a:t>
            </a:r>
            <a:r>
              <a:rPr lang="en-GB" i="1" dirty="0" smtClean="0"/>
              <a:t>states</a:t>
            </a:r>
            <a:endParaRPr lang="en-GB" dirty="0" smtClean="0"/>
          </a:p>
          <a:p>
            <a:pPr lvl="1"/>
            <a:r>
              <a:rPr lang="en-GB" dirty="0" smtClean="0"/>
              <a:t>Each state is a single vector, graph, video, text, image, frame in video, situation, …</a:t>
            </a:r>
          </a:p>
          <a:p>
            <a:r>
              <a:rPr lang="en-GB" dirty="0" err="1" smtClean="0"/>
              <a:t>Spatialization</a:t>
            </a:r>
            <a:r>
              <a:rPr lang="en-GB" dirty="0" smtClean="0"/>
              <a:t> is applied to the set of states</a:t>
            </a:r>
          </a:p>
          <a:p>
            <a:pPr lvl="1"/>
            <a:r>
              <a:rPr lang="en-GB" dirty="0" smtClean="0"/>
              <a:t>Suitable method and distance function or data representation need to be chosen</a:t>
            </a:r>
          </a:p>
          <a:p>
            <a:r>
              <a:rPr lang="en-GB" dirty="0" smtClean="0"/>
              <a:t>The states are represented as points in a space</a:t>
            </a:r>
          </a:p>
          <a:p>
            <a:r>
              <a:rPr lang="en-GB" dirty="0" smtClean="0"/>
              <a:t>The points are connected by a polygonal line or curve according to their temporal ordering.</a:t>
            </a:r>
          </a:p>
          <a:p>
            <a:endParaRPr lang="en-GB" dirty="0">
              <a:solidFill>
                <a:srgbClr val="C00000"/>
              </a:solidFill>
            </a:endParaRPr>
          </a:p>
        </p:txBody>
      </p:sp>
      <p:sp>
        <p:nvSpPr>
          <p:cNvPr id="6" name="Slide Number Placeholder 5"/>
          <p:cNvSpPr>
            <a:spLocks noGrp="1"/>
          </p:cNvSpPr>
          <p:nvPr>
            <p:ph type="sldNum" sz="quarter" idx="12"/>
          </p:nvPr>
        </p:nvSpPr>
        <p:spPr/>
        <p:txBody>
          <a:bodyPr/>
          <a:lstStyle/>
          <a:p>
            <a:fld id="{FB8AE29E-CEF7-4D01-9252-1A41198295E8}" type="slidenum">
              <a:rPr lang="en-GB" noProof="0" smtClean="0"/>
              <a:pPr/>
              <a:t>56</a:t>
            </a:fld>
            <a:endParaRPr lang="en-GB" noProof="0" dirty="0"/>
          </a:p>
        </p:txBody>
      </p:sp>
    </p:spTree>
    <p:extLst>
      <p:ext uri="{BB962C8B-B14F-4D97-AF65-F5344CB8AC3E}">
        <p14:creationId xmlns:p14="http://schemas.microsoft.com/office/powerpoint/2010/main" val="42811389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Representative papers</a:t>
            </a:r>
            <a:endParaRPr lang="en-GB" dirty="0"/>
          </a:p>
        </p:txBody>
      </p:sp>
      <p:sp>
        <p:nvSpPr>
          <p:cNvPr id="3" name="Content Placeholder 2"/>
          <p:cNvSpPr>
            <a:spLocks noGrp="1"/>
          </p:cNvSpPr>
          <p:nvPr>
            <p:ph idx="1"/>
          </p:nvPr>
        </p:nvSpPr>
        <p:spPr/>
        <p:txBody>
          <a:bodyPr/>
          <a:lstStyle/>
          <a:p>
            <a:pPr marL="0" indent="0">
              <a:buNone/>
            </a:pPr>
            <a:r>
              <a:rPr lang="en-GB" sz="2800" dirty="0">
                <a:solidFill>
                  <a:schemeClr val="accent6">
                    <a:lumMod val="75000"/>
                  </a:schemeClr>
                </a:solidFill>
              </a:rPr>
              <a:t>Time Curves: Folding Time to Visualize Patterns of Temporal Evolution in Data</a:t>
            </a:r>
          </a:p>
          <a:p>
            <a:pPr marL="0" indent="0">
              <a:buNone/>
            </a:pPr>
            <a:r>
              <a:rPr lang="nl-NL" dirty="0"/>
              <a:t>Benjamin Bach, Conglei Shi, Nicolas Heulot, Tara Madhyastha, Tom Grabowski, Pierre Dragicevic</a:t>
            </a:r>
            <a:endParaRPr lang="en-GB" dirty="0"/>
          </a:p>
          <a:p>
            <a:pPr marL="0" indent="0">
              <a:buNone/>
            </a:pPr>
            <a:r>
              <a:rPr lang="en-GB" i="1" dirty="0"/>
              <a:t>IEEE Transactions on Visualization and Computer Graphics</a:t>
            </a:r>
            <a:r>
              <a:rPr lang="en-GB" dirty="0"/>
              <a:t>, 22(1):559-568, 2016</a:t>
            </a:r>
          </a:p>
          <a:p>
            <a:pPr marL="0" indent="0">
              <a:buNone/>
            </a:pPr>
            <a:endParaRPr lang="en-GB" sz="2400" dirty="0" smtClean="0">
              <a:solidFill>
                <a:schemeClr val="accent6">
                  <a:lumMod val="75000"/>
                </a:schemeClr>
              </a:solidFill>
            </a:endParaRPr>
          </a:p>
          <a:p>
            <a:pPr marL="0" indent="0">
              <a:buNone/>
            </a:pPr>
            <a:r>
              <a:rPr lang="en-GB" sz="2800" dirty="0" smtClean="0">
                <a:solidFill>
                  <a:schemeClr val="accent6">
                    <a:lumMod val="75000"/>
                  </a:schemeClr>
                </a:solidFill>
              </a:rPr>
              <a:t>Reducing </a:t>
            </a:r>
            <a:r>
              <a:rPr lang="en-GB" sz="2800" dirty="0">
                <a:solidFill>
                  <a:schemeClr val="accent6">
                    <a:lumMod val="75000"/>
                  </a:schemeClr>
                </a:solidFill>
              </a:rPr>
              <a:t>Snapshots to Points</a:t>
            </a:r>
            <a:r>
              <a:rPr lang="en-GB" sz="2800" dirty="0" smtClean="0">
                <a:solidFill>
                  <a:schemeClr val="accent6">
                    <a:lumMod val="75000"/>
                  </a:schemeClr>
                </a:solidFill>
              </a:rPr>
              <a:t>: A </a:t>
            </a:r>
            <a:r>
              <a:rPr lang="en-GB" sz="2800" dirty="0">
                <a:solidFill>
                  <a:schemeClr val="accent6">
                    <a:lumMod val="75000"/>
                  </a:schemeClr>
                </a:solidFill>
              </a:rPr>
              <a:t>Visual Analytics Approach to Dynamic Network Exploration</a:t>
            </a:r>
            <a:endParaRPr lang="en-GB" sz="2800" dirty="0" smtClean="0">
              <a:solidFill>
                <a:schemeClr val="accent6">
                  <a:lumMod val="75000"/>
                </a:schemeClr>
              </a:solidFill>
            </a:endParaRPr>
          </a:p>
          <a:p>
            <a:pPr marL="0" indent="0">
              <a:buNone/>
            </a:pPr>
            <a:r>
              <a:rPr lang="nl-NL" dirty="0"/>
              <a:t>Stef van den Elzen, Danny Holten, Jorik Blaas, Jarke J. van Wijk</a:t>
            </a:r>
            <a:endParaRPr lang="en-GB" dirty="0" smtClean="0"/>
          </a:p>
          <a:p>
            <a:pPr marL="0" indent="0">
              <a:buNone/>
            </a:pPr>
            <a:r>
              <a:rPr lang="en-GB" i="1" dirty="0"/>
              <a:t>IEEE Transactions on Visualization and Computer Graphics</a:t>
            </a:r>
            <a:r>
              <a:rPr lang="en-GB" dirty="0"/>
              <a:t>, 22(1</a:t>
            </a:r>
            <a:r>
              <a:rPr lang="en-GB" dirty="0" smtClean="0"/>
              <a:t>):1-10, 2016</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57</a:t>
            </a:fld>
            <a:endParaRPr lang="en-GB" noProof="0" dirty="0"/>
          </a:p>
        </p:txBody>
      </p:sp>
    </p:spTree>
    <p:extLst>
      <p:ext uri="{BB962C8B-B14F-4D97-AF65-F5344CB8AC3E}">
        <p14:creationId xmlns:p14="http://schemas.microsoft.com/office/powerpoint/2010/main" val="40622818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0230" y="1241556"/>
            <a:ext cx="4049899" cy="1532160"/>
          </a:xfrm>
          <a:prstGeom prst="rect">
            <a:avLst/>
          </a:prstGeom>
        </p:spPr>
      </p:pic>
      <p:sp>
        <p:nvSpPr>
          <p:cNvPr id="4" name="TextBox 3"/>
          <p:cNvSpPr txBox="1"/>
          <p:nvPr/>
        </p:nvSpPr>
        <p:spPr>
          <a:xfrm>
            <a:off x="385713" y="338203"/>
            <a:ext cx="4154089" cy="830997"/>
          </a:xfrm>
          <a:prstGeom prst="rect">
            <a:avLst/>
          </a:prstGeom>
          <a:noFill/>
        </p:spPr>
        <p:txBody>
          <a:bodyPr wrap="square" rtlCol="0">
            <a:spAutoFit/>
          </a:bodyPr>
          <a:lstStyle/>
          <a:p>
            <a:r>
              <a:rPr lang="en-GB" sz="1600" dirty="0" smtClean="0"/>
              <a:t>Example: editing of the Wikipedia article “Chocolate”. The curve shows an edit war in stage 2. Blue halos indicate identical revisions.</a:t>
            </a:r>
          </a:p>
        </p:txBody>
      </p:sp>
      <p:pic>
        <p:nvPicPr>
          <p:cNvPr id="5" name="Picture 4"/>
          <p:cNvPicPr>
            <a:picLocks noChangeAspect="1"/>
          </p:cNvPicPr>
          <p:nvPr/>
        </p:nvPicPr>
        <p:blipFill>
          <a:blip r:embed="rId3"/>
          <a:stretch>
            <a:fillRect/>
          </a:stretch>
        </p:blipFill>
        <p:spPr>
          <a:xfrm>
            <a:off x="4650554" y="2389978"/>
            <a:ext cx="4221164" cy="2066400"/>
          </a:xfrm>
          <a:prstGeom prst="rect">
            <a:avLst/>
          </a:prstGeom>
        </p:spPr>
      </p:pic>
      <p:sp>
        <p:nvSpPr>
          <p:cNvPr id="6" name="TextBox 5"/>
          <p:cNvSpPr txBox="1"/>
          <p:nvPr/>
        </p:nvSpPr>
        <p:spPr>
          <a:xfrm>
            <a:off x="4645070" y="1828105"/>
            <a:ext cx="4135533" cy="584775"/>
          </a:xfrm>
          <a:prstGeom prst="rect">
            <a:avLst/>
          </a:prstGeom>
          <a:noFill/>
        </p:spPr>
        <p:txBody>
          <a:bodyPr wrap="square" rtlCol="0">
            <a:spAutoFit/>
          </a:bodyPr>
          <a:lstStyle/>
          <a:p>
            <a:r>
              <a:rPr lang="en-GB" sz="1600" dirty="0" smtClean="0"/>
              <a:t>Example</a:t>
            </a:r>
            <a:r>
              <a:rPr lang="en-GB" sz="1600" dirty="0"/>
              <a:t>: </a:t>
            </a:r>
            <a:r>
              <a:rPr lang="en-GB" sz="1600" dirty="0" smtClean="0"/>
              <a:t>a </a:t>
            </a:r>
            <a:r>
              <a:rPr lang="en-GB" sz="1600" dirty="0"/>
              <a:t>surveillance video of a street. Outliers </a:t>
            </a:r>
            <a:r>
              <a:rPr lang="en-GB" sz="1600" dirty="0" smtClean="0"/>
              <a:t>correspond to passing </a:t>
            </a:r>
            <a:r>
              <a:rPr lang="en-GB" sz="1600" dirty="0"/>
              <a:t>pedestrians.</a:t>
            </a:r>
            <a:endParaRPr lang="en-GB" sz="1600" dirty="0" smtClean="0"/>
          </a:p>
        </p:txBody>
      </p:sp>
      <p:pic>
        <p:nvPicPr>
          <p:cNvPr id="7" name="Picture 6"/>
          <p:cNvPicPr>
            <a:picLocks noChangeAspect="1"/>
          </p:cNvPicPr>
          <p:nvPr/>
        </p:nvPicPr>
        <p:blipFill>
          <a:blip r:embed="rId4"/>
          <a:stretch>
            <a:fillRect/>
          </a:stretch>
        </p:blipFill>
        <p:spPr>
          <a:xfrm>
            <a:off x="380230" y="4107847"/>
            <a:ext cx="4483097" cy="2242800"/>
          </a:xfrm>
          <a:prstGeom prst="rect">
            <a:avLst/>
          </a:prstGeom>
        </p:spPr>
      </p:pic>
      <p:sp>
        <p:nvSpPr>
          <p:cNvPr id="8" name="TextBox 7"/>
          <p:cNvSpPr txBox="1"/>
          <p:nvPr/>
        </p:nvSpPr>
        <p:spPr>
          <a:xfrm>
            <a:off x="260847" y="3769293"/>
            <a:ext cx="4288664" cy="338554"/>
          </a:xfrm>
          <a:prstGeom prst="rect">
            <a:avLst/>
          </a:prstGeom>
          <a:noFill/>
        </p:spPr>
        <p:txBody>
          <a:bodyPr wrap="square" rtlCol="0">
            <a:spAutoFit/>
          </a:bodyPr>
          <a:lstStyle/>
          <a:p>
            <a:r>
              <a:rPr lang="en-GB" sz="1600" dirty="0" smtClean="0"/>
              <a:t>Example</a:t>
            </a:r>
            <a:r>
              <a:rPr lang="en-GB" sz="1600" dirty="0"/>
              <a:t>: </a:t>
            </a:r>
            <a:r>
              <a:rPr lang="en-GB" sz="1600" dirty="0" smtClean="0"/>
              <a:t>precipitation in the US across one year.</a:t>
            </a:r>
          </a:p>
        </p:txBody>
      </p:sp>
      <p:sp>
        <p:nvSpPr>
          <p:cNvPr id="9" name="Slide Number Placeholder 8"/>
          <p:cNvSpPr>
            <a:spLocks noGrp="1"/>
          </p:cNvSpPr>
          <p:nvPr>
            <p:ph type="sldNum" sz="quarter" idx="12"/>
          </p:nvPr>
        </p:nvSpPr>
        <p:spPr/>
        <p:txBody>
          <a:bodyPr/>
          <a:lstStyle/>
          <a:p>
            <a:fld id="{FB8AE29E-CEF7-4D01-9252-1A41198295E8}" type="slidenum">
              <a:rPr lang="en-US" smtClean="0"/>
              <a:pPr/>
              <a:t>58</a:t>
            </a:fld>
            <a:endParaRPr lang="en-US"/>
          </a:p>
        </p:txBody>
      </p:sp>
    </p:spTree>
    <p:extLst>
      <p:ext uri="{BB962C8B-B14F-4D97-AF65-F5344CB8AC3E}">
        <p14:creationId xmlns:p14="http://schemas.microsoft.com/office/powerpoint/2010/main" val="15681723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5796" y="517146"/>
            <a:ext cx="7094040" cy="1646400"/>
          </a:xfrm>
          <a:prstGeom prst="rect">
            <a:avLst/>
          </a:prstGeom>
        </p:spPr>
      </p:pic>
      <p:sp>
        <p:nvSpPr>
          <p:cNvPr id="5" name="TextBox 4"/>
          <p:cNvSpPr txBox="1"/>
          <p:nvPr/>
        </p:nvSpPr>
        <p:spPr>
          <a:xfrm>
            <a:off x="470079" y="2308687"/>
            <a:ext cx="8425730" cy="1754326"/>
          </a:xfrm>
          <a:prstGeom prst="rect">
            <a:avLst/>
          </a:prstGeom>
          <a:noFill/>
        </p:spPr>
        <p:txBody>
          <a:bodyPr wrap="square" rtlCol="0">
            <a:spAutoFit/>
          </a:bodyPr>
          <a:lstStyle/>
          <a:p>
            <a:r>
              <a:rPr lang="en-GB" dirty="0" smtClean="0"/>
              <a:t>Cluster: no significant changes (stagnation).</a:t>
            </a:r>
          </a:p>
          <a:p>
            <a:r>
              <a:rPr lang="en-GB" dirty="0" smtClean="0"/>
              <a:t>Transitions: curve segments between clusters with a high degree of progression.</a:t>
            </a:r>
          </a:p>
          <a:p>
            <a:r>
              <a:rPr lang="en-GB" dirty="0" smtClean="0"/>
              <a:t>The presence of multiple clusters and transitions may correspond to a dynamic process with different states.</a:t>
            </a:r>
          </a:p>
          <a:p>
            <a:r>
              <a:rPr lang="en-GB" dirty="0" smtClean="0"/>
              <a:t>Cycle: returning to one of previous states after a sequence of changes.</a:t>
            </a:r>
          </a:p>
          <a:p>
            <a:r>
              <a:rPr lang="en-GB" dirty="0" smtClean="0"/>
              <a:t>U-turn: reversal in a process.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522" y="4265812"/>
            <a:ext cx="6182588" cy="2395872"/>
          </a:xfrm>
          <a:prstGeom prst="rect">
            <a:avLst/>
          </a:prstGeom>
        </p:spPr>
      </p:pic>
      <p:grpSp>
        <p:nvGrpSpPr>
          <p:cNvPr id="11" name="Group 10"/>
          <p:cNvGrpSpPr/>
          <p:nvPr/>
        </p:nvGrpSpPr>
        <p:grpSpPr>
          <a:xfrm>
            <a:off x="99518" y="2962141"/>
            <a:ext cx="1162612" cy="1654936"/>
            <a:chOff x="99518" y="2962141"/>
            <a:chExt cx="1162612" cy="1654936"/>
          </a:xfrm>
        </p:grpSpPr>
        <p:sp>
          <p:nvSpPr>
            <p:cNvPr id="8" name="Freeform 7"/>
            <p:cNvSpPr/>
            <p:nvPr/>
          </p:nvSpPr>
          <p:spPr>
            <a:xfrm>
              <a:off x="99518" y="3090931"/>
              <a:ext cx="1162612" cy="1526146"/>
            </a:xfrm>
            <a:custGeom>
              <a:avLst/>
              <a:gdLst>
                <a:gd name="connsiteX0" fmla="*/ 148372 w 1146485"/>
                <a:gd name="connsiteY0" fmla="*/ 0 h 1384479"/>
                <a:gd name="connsiteX1" fmla="*/ 265 w 1146485"/>
                <a:gd name="connsiteY1" fmla="*/ 470079 h 1384479"/>
                <a:gd name="connsiteX2" fmla="*/ 180569 w 1146485"/>
                <a:gd name="connsiteY2" fmla="*/ 1171978 h 1384479"/>
                <a:gd name="connsiteX3" fmla="*/ 1146485 w 1146485"/>
                <a:gd name="connsiteY3" fmla="*/ 1384479 h 1384479"/>
                <a:gd name="connsiteX0" fmla="*/ 365145 w 1157196"/>
                <a:gd name="connsiteY0" fmla="*/ 0 h 1590540"/>
                <a:gd name="connsiteX1" fmla="*/ 10976 w 1157196"/>
                <a:gd name="connsiteY1" fmla="*/ 676140 h 1590540"/>
                <a:gd name="connsiteX2" fmla="*/ 191280 w 1157196"/>
                <a:gd name="connsiteY2" fmla="*/ 1378039 h 1590540"/>
                <a:gd name="connsiteX3" fmla="*/ 1157196 w 1157196"/>
                <a:gd name="connsiteY3" fmla="*/ 1590540 h 1590540"/>
                <a:gd name="connsiteX0" fmla="*/ 354242 w 1146293"/>
                <a:gd name="connsiteY0" fmla="*/ 0 h 1590540"/>
                <a:gd name="connsiteX1" fmla="*/ 161059 w 1146293"/>
                <a:gd name="connsiteY1" fmla="*/ 315532 h 1590540"/>
                <a:gd name="connsiteX2" fmla="*/ 73 w 1146293"/>
                <a:gd name="connsiteY2" fmla="*/ 676140 h 1590540"/>
                <a:gd name="connsiteX3" fmla="*/ 180377 w 1146293"/>
                <a:gd name="connsiteY3" fmla="*/ 1378039 h 1590540"/>
                <a:gd name="connsiteX4" fmla="*/ 1146293 w 1146293"/>
                <a:gd name="connsiteY4" fmla="*/ 1590540 h 1590540"/>
                <a:gd name="connsiteX0" fmla="*/ 358509 w 1150560"/>
                <a:gd name="connsiteY0" fmla="*/ 0 h 1590540"/>
                <a:gd name="connsiteX1" fmla="*/ 81613 w 1150560"/>
                <a:gd name="connsiteY1" fmla="*/ 225380 h 1590540"/>
                <a:gd name="connsiteX2" fmla="*/ 4340 w 1150560"/>
                <a:gd name="connsiteY2" fmla="*/ 676140 h 1590540"/>
                <a:gd name="connsiteX3" fmla="*/ 184644 w 1150560"/>
                <a:gd name="connsiteY3" fmla="*/ 1378039 h 1590540"/>
                <a:gd name="connsiteX4" fmla="*/ 1150560 w 1150560"/>
                <a:gd name="connsiteY4" fmla="*/ 1590540 h 1590540"/>
                <a:gd name="connsiteX0" fmla="*/ 390707 w 1150560"/>
                <a:gd name="connsiteY0" fmla="*/ 0 h 1558343"/>
                <a:gd name="connsiteX1" fmla="*/ 81613 w 1150560"/>
                <a:gd name="connsiteY1" fmla="*/ 193183 h 1558343"/>
                <a:gd name="connsiteX2" fmla="*/ 4340 w 1150560"/>
                <a:gd name="connsiteY2" fmla="*/ 643943 h 1558343"/>
                <a:gd name="connsiteX3" fmla="*/ 184644 w 1150560"/>
                <a:gd name="connsiteY3" fmla="*/ 1345842 h 1558343"/>
                <a:gd name="connsiteX4" fmla="*/ 1150560 w 1150560"/>
                <a:gd name="connsiteY4" fmla="*/ 1558343 h 1558343"/>
                <a:gd name="connsiteX0" fmla="*/ 390707 w 1150560"/>
                <a:gd name="connsiteY0" fmla="*/ 0 h 1558343"/>
                <a:gd name="connsiteX1" fmla="*/ 81613 w 1150560"/>
                <a:gd name="connsiteY1" fmla="*/ 193183 h 1558343"/>
                <a:gd name="connsiteX2" fmla="*/ 4340 w 1150560"/>
                <a:gd name="connsiteY2" fmla="*/ 643943 h 1558343"/>
                <a:gd name="connsiteX3" fmla="*/ 184644 w 1150560"/>
                <a:gd name="connsiteY3" fmla="*/ 1345842 h 1558343"/>
                <a:gd name="connsiteX4" fmla="*/ 1150560 w 1150560"/>
                <a:gd name="connsiteY4" fmla="*/ 1558343 h 1558343"/>
                <a:gd name="connsiteX0" fmla="*/ 402759 w 1162612"/>
                <a:gd name="connsiteY0" fmla="*/ 0 h 1558343"/>
                <a:gd name="connsiteX1" fmla="*/ 93665 w 1162612"/>
                <a:gd name="connsiteY1" fmla="*/ 193183 h 1558343"/>
                <a:gd name="connsiteX2" fmla="*/ 3513 w 1162612"/>
                <a:gd name="connsiteY2" fmla="*/ 792050 h 1558343"/>
                <a:gd name="connsiteX3" fmla="*/ 196696 w 1162612"/>
                <a:gd name="connsiteY3" fmla="*/ 1345842 h 1558343"/>
                <a:gd name="connsiteX4" fmla="*/ 1162612 w 1162612"/>
                <a:gd name="connsiteY4" fmla="*/ 1558343 h 1558343"/>
                <a:gd name="connsiteX0" fmla="*/ 377001 w 1162612"/>
                <a:gd name="connsiteY0" fmla="*/ 0 h 1526146"/>
                <a:gd name="connsiteX1" fmla="*/ 93665 w 1162612"/>
                <a:gd name="connsiteY1" fmla="*/ 160986 h 1526146"/>
                <a:gd name="connsiteX2" fmla="*/ 3513 w 1162612"/>
                <a:gd name="connsiteY2" fmla="*/ 759853 h 1526146"/>
                <a:gd name="connsiteX3" fmla="*/ 196696 w 1162612"/>
                <a:gd name="connsiteY3" fmla="*/ 1313645 h 1526146"/>
                <a:gd name="connsiteX4" fmla="*/ 1162612 w 1162612"/>
                <a:gd name="connsiteY4" fmla="*/ 1526146 h 152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612" h="1526146">
                  <a:moveTo>
                    <a:pt x="377001" y="0"/>
                  </a:moveTo>
                  <a:cubicBezTo>
                    <a:pt x="306167" y="13952"/>
                    <a:pt x="152693" y="48296"/>
                    <a:pt x="93665" y="160986"/>
                  </a:cubicBezTo>
                  <a:cubicBezTo>
                    <a:pt x="34637" y="273676"/>
                    <a:pt x="-13659" y="567743"/>
                    <a:pt x="3513" y="759853"/>
                  </a:cubicBezTo>
                  <a:cubicBezTo>
                    <a:pt x="20685" y="951963"/>
                    <a:pt x="3513" y="1185930"/>
                    <a:pt x="196696" y="1313645"/>
                  </a:cubicBezTo>
                  <a:cubicBezTo>
                    <a:pt x="389879" y="1441361"/>
                    <a:pt x="775172" y="1496095"/>
                    <a:pt x="1162612" y="1526146"/>
                  </a:cubicBezTo>
                </a:path>
              </a:pathLst>
            </a:custGeom>
            <a:noFill/>
            <a:ln w="19050">
              <a:solidFill>
                <a:schemeClr val="tx1">
                  <a:lumMod val="50000"/>
                  <a:lumOff val="50000"/>
                </a:schemeClr>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p:nvPr/>
          </p:nvCxnSpPr>
          <p:spPr>
            <a:xfrm>
              <a:off x="470079" y="2962141"/>
              <a:ext cx="0" cy="508715"/>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51303" y="4577486"/>
            <a:ext cx="910827" cy="338554"/>
          </a:xfrm>
          <a:prstGeom prst="rect">
            <a:avLst/>
          </a:prstGeom>
          <a:noFill/>
        </p:spPr>
        <p:txBody>
          <a:bodyPr wrap="none" rtlCol="0">
            <a:spAutoFit/>
          </a:bodyPr>
          <a:lstStyle/>
          <a:p>
            <a:r>
              <a:rPr lang="en-GB" sz="1600" i="1" dirty="0" smtClean="0">
                <a:solidFill>
                  <a:schemeClr val="tx1">
                    <a:lumMod val="50000"/>
                    <a:lumOff val="50000"/>
                  </a:schemeClr>
                </a:solidFill>
              </a:rPr>
              <a:t>example</a:t>
            </a:r>
          </a:p>
        </p:txBody>
      </p:sp>
      <p:sp>
        <p:nvSpPr>
          <p:cNvPr id="3" name="Slide Number Placeholder 2"/>
          <p:cNvSpPr>
            <a:spLocks noGrp="1"/>
          </p:cNvSpPr>
          <p:nvPr>
            <p:ph type="sldNum" sz="quarter" idx="12"/>
          </p:nvPr>
        </p:nvSpPr>
        <p:spPr/>
        <p:txBody>
          <a:bodyPr/>
          <a:lstStyle/>
          <a:p>
            <a:fld id="{FB8AE29E-CEF7-4D01-9252-1A41198295E8}" type="slidenum">
              <a:rPr lang="en-US" smtClean="0"/>
              <a:pPr/>
              <a:t>59</a:t>
            </a:fld>
            <a:endParaRPr lang="en-US"/>
          </a:p>
        </p:txBody>
      </p:sp>
      <p:sp>
        <p:nvSpPr>
          <p:cNvPr id="7" name="Rectangle 6"/>
          <p:cNvSpPr/>
          <p:nvPr/>
        </p:nvSpPr>
        <p:spPr>
          <a:xfrm>
            <a:off x="640080" y="1835834"/>
            <a:ext cx="893298" cy="386861"/>
          </a:xfrm>
          <a:prstGeom prst="rect">
            <a:avLst/>
          </a:prstGeom>
          <a:solidFill>
            <a:schemeClr val="bg1"/>
          </a:solidFill>
          <a:ln w="19050">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95655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586" y="510996"/>
            <a:ext cx="8811855" cy="1200329"/>
          </a:xfrm>
          <a:prstGeom prst="rect">
            <a:avLst/>
          </a:prstGeom>
          <a:noFill/>
        </p:spPr>
        <p:txBody>
          <a:bodyPr wrap="square" rtlCol="0">
            <a:spAutoFit/>
          </a:bodyPr>
          <a:lstStyle/>
          <a:p>
            <a:r>
              <a:rPr lang="en-GB" dirty="0" smtClean="0"/>
              <a:t>Using a database query, we selected the tweets mentioning disease symptoms from the whole set of tweets. The word cloud display below shows the most frequent words and word combinations from the selected tweets. The font sizes are proportional to the frequencies.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72" y="1743650"/>
            <a:ext cx="8811855" cy="4706007"/>
          </a:xfrm>
          <a:prstGeom prst="rect">
            <a:avLst/>
          </a:prstGeom>
        </p:spPr>
      </p:pic>
      <p:sp>
        <p:nvSpPr>
          <p:cNvPr id="8" name="Rounded Rectangle 7"/>
          <p:cNvSpPr/>
          <p:nvPr/>
        </p:nvSpPr>
        <p:spPr>
          <a:xfrm>
            <a:off x="3526972" y="4470400"/>
            <a:ext cx="2917372" cy="333829"/>
          </a:xfrm>
          <a:prstGeom prst="roundRect">
            <a:avLst/>
          </a:prstGeom>
          <a:noFill/>
          <a:ln w="19050">
            <a:solidFill>
              <a:schemeClr val="accent6"/>
            </a:solidFill>
            <a:headEnd type="none" w="med" len="med"/>
            <a:tailEnd type="arrow"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438054" y="6297316"/>
            <a:ext cx="6296917" cy="369332"/>
          </a:xfrm>
          <a:prstGeom prst="rect">
            <a:avLst/>
          </a:prstGeom>
          <a:noFill/>
        </p:spPr>
        <p:txBody>
          <a:bodyPr wrap="none" rtlCol="0">
            <a:spAutoFit/>
          </a:bodyPr>
          <a:lstStyle/>
          <a:p>
            <a:r>
              <a:rPr lang="en-GB" dirty="0" smtClean="0"/>
              <a:t>It appears that not all tweets really refer to bad health condition.</a:t>
            </a:r>
          </a:p>
        </p:txBody>
      </p:sp>
      <p:sp>
        <p:nvSpPr>
          <p:cNvPr id="2" name="Slide Number Placeholder 1"/>
          <p:cNvSpPr>
            <a:spLocks noGrp="1"/>
          </p:cNvSpPr>
          <p:nvPr>
            <p:ph type="sldNum" sz="quarter" idx="12"/>
          </p:nvPr>
        </p:nvSpPr>
        <p:spPr/>
        <p:txBody>
          <a:bodyPr/>
          <a:lstStyle/>
          <a:p>
            <a:fld id="{FB8AE29E-CEF7-4D01-9252-1A41198295E8}" type="slidenum">
              <a:rPr lang="en-US" smtClean="0"/>
              <a:pPr/>
              <a:t>6</a:t>
            </a:fld>
            <a:endParaRPr lang="en-US"/>
          </a:p>
        </p:txBody>
      </p:sp>
    </p:spTree>
    <p:extLst>
      <p:ext uri="{BB962C8B-B14F-4D97-AF65-F5344CB8AC3E}">
        <p14:creationId xmlns:p14="http://schemas.microsoft.com/office/powerpoint/2010/main" val="21786690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Main takeaways from the lecture</a:t>
            </a:r>
            <a:endParaRPr lang="en-GB" dirty="0"/>
          </a:p>
        </p:txBody>
      </p:sp>
      <p:sp>
        <p:nvSpPr>
          <p:cNvPr id="3" name="Content Placeholder 2"/>
          <p:cNvSpPr>
            <a:spLocks noGrp="1"/>
          </p:cNvSpPr>
          <p:nvPr>
            <p:ph idx="1"/>
          </p:nvPr>
        </p:nvSpPr>
        <p:spPr/>
        <p:txBody>
          <a:bodyPr/>
          <a:lstStyle/>
          <a:p>
            <a:r>
              <a:rPr lang="en-GB" dirty="0" smtClean="0"/>
              <a:t>The process of non-trivial data analysis and problem solving essentially involves </a:t>
            </a:r>
            <a:r>
              <a:rPr lang="en-GB" i="1" dirty="0" smtClean="0"/>
              <a:t>human reasoning</a:t>
            </a:r>
            <a:r>
              <a:rPr lang="en-GB" dirty="0" smtClean="0"/>
              <a:t>.</a:t>
            </a:r>
          </a:p>
          <a:p>
            <a:r>
              <a:rPr lang="en-GB" dirty="0" smtClean="0"/>
              <a:t>The general goal of analysis is to understand a certain subject, which requires </a:t>
            </a:r>
            <a:r>
              <a:rPr lang="en-GB" i="1" dirty="0" smtClean="0"/>
              <a:t>understanding relationships </a:t>
            </a:r>
            <a:r>
              <a:rPr lang="en-GB" dirty="0" smtClean="0"/>
              <a:t>between components of the subject.</a:t>
            </a:r>
          </a:p>
          <a:p>
            <a:r>
              <a:rPr lang="en-GB" dirty="0" smtClean="0"/>
              <a:t>Understanding requires </a:t>
            </a:r>
            <a:r>
              <a:rPr lang="en-GB" i="1" dirty="0" smtClean="0"/>
              <a:t>abstraction</a:t>
            </a:r>
            <a:r>
              <a:rPr lang="en-GB" dirty="0" smtClean="0"/>
              <a:t> </a:t>
            </a:r>
            <a:r>
              <a:rPr lang="en-GB" dirty="0"/>
              <a:t>from correspondences </a:t>
            </a:r>
            <a:r>
              <a:rPr lang="en-GB" dirty="0" smtClean="0"/>
              <a:t>between particular elements of the components (specified in data) to overall relationships between the components as wholes.</a:t>
            </a:r>
          </a:p>
          <a:p>
            <a:r>
              <a:rPr lang="en-GB" dirty="0" smtClean="0"/>
              <a:t>Abstraction is facilitated by visual displays enabling joint perception of multiple correspondences as </a:t>
            </a:r>
            <a:r>
              <a:rPr lang="en-GB" i="1" dirty="0" smtClean="0"/>
              <a:t>patterns</a:t>
            </a:r>
            <a:r>
              <a:rPr lang="en-GB" dirty="0" smtClean="0"/>
              <a:t>.</a:t>
            </a:r>
          </a:p>
          <a:p>
            <a:r>
              <a:rPr lang="en-GB" dirty="0" smtClean="0"/>
              <a:t>Possible types of patterns depend on the inherent properties of the components, particularly, ordering and distances between their elements.</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60</a:t>
            </a:fld>
            <a:endParaRPr lang="en-GB" noProof="0" dirty="0"/>
          </a:p>
        </p:txBody>
      </p:sp>
    </p:spTree>
    <p:extLst>
      <p:ext uri="{BB962C8B-B14F-4D97-AF65-F5344CB8AC3E}">
        <p14:creationId xmlns:p14="http://schemas.microsoft.com/office/powerpoint/2010/main" val="7038847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Main takeaways from the lecture (continued)</a:t>
            </a:r>
            <a:endParaRPr lang="en-GB" dirty="0"/>
          </a:p>
        </p:txBody>
      </p:sp>
      <p:sp>
        <p:nvSpPr>
          <p:cNvPr id="3" name="Content Placeholder 2"/>
          <p:cNvSpPr>
            <a:spLocks noGrp="1"/>
          </p:cNvSpPr>
          <p:nvPr>
            <p:ph idx="1"/>
          </p:nvPr>
        </p:nvSpPr>
        <p:spPr/>
        <p:txBody>
          <a:bodyPr/>
          <a:lstStyle/>
          <a:p>
            <a:r>
              <a:rPr lang="en-GB" dirty="0" smtClean="0"/>
              <a:t>Many visualization techniques create arrangements of visual marks (e.g., dots) in a display space.  </a:t>
            </a:r>
          </a:p>
          <a:p>
            <a:r>
              <a:rPr lang="en-GB" dirty="0" smtClean="0"/>
              <a:t>Such arrangements are perceived as spatial distributions. Humans intuitively identify spatial patterns in such distributions.</a:t>
            </a:r>
          </a:p>
          <a:p>
            <a:r>
              <a:rPr lang="en-GB" dirty="0" smtClean="0"/>
              <a:t>Spatial patterns are meaningful when the distances between the item positions in the display space are meaningful, particularly, when the distances represent differences between the items.</a:t>
            </a:r>
          </a:p>
          <a:p>
            <a:r>
              <a:rPr lang="en-GB" dirty="0" smtClean="0"/>
              <a:t>A general approach to analysing complex data is </a:t>
            </a:r>
            <a:r>
              <a:rPr lang="en-GB" dirty="0" err="1" smtClean="0"/>
              <a:t>spatialization</a:t>
            </a:r>
            <a:r>
              <a:rPr lang="en-GB" dirty="0" smtClean="0"/>
              <a:t>: construction of artificial spaces where distances represent differences.</a:t>
            </a:r>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61</a:t>
            </a:fld>
            <a:endParaRPr lang="en-GB" noProof="0" dirty="0"/>
          </a:p>
        </p:txBody>
      </p:sp>
    </p:spTree>
    <p:extLst>
      <p:ext uri="{BB962C8B-B14F-4D97-AF65-F5344CB8AC3E}">
        <p14:creationId xmlns:p14="http://schemas.microsoft.com/office/powerpoint/2010/main" val="10981094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Additional analysis example:</a:t>
            </a:r>
            <a:br>
              <a:rPr lang="en-GB" dirty="0" smtClean="0"/>
            </a:br>
            <a:r>
              <a:rPr lang="en-GB" dirty="0" smtClean="0"/>
              <a:t>studying population structures in London wards</a:t>
            </a:r>
            <a:endParaRPr lang="en-GB" dirty="0"/>
          </a:p>
        </p:txBody>
      </p:sp>
      <p:sp>
        <p:nvSpPr>
          <p:cNvPr id="3" name="Slide Number Placeholder 2"/>
          <p:cNvSpPr>
            <a:spLocks noGrp="1"/>
          </p:cNvSpPr>
          <p:nvPr>
            <p:ph type="sldNum" sz="quarter" idx="12"/>
          </p:nvPr>
        </p:nvSpPr>
        <p:spPr/>
        <p:txBody>
          <a:bodyPr/>
          <a:lstStyle/>
          <a:p>
            <a:fld id="{FB8AE29E-CEF7-4D01-9252-1A41198295E8}" type="slidenum">
              <a:rPr lang="en-GB" noProof="0" smtClean="0"/>
              <a:pPr/>
              <a:t>62</a:t>
            </a:fld>
            <a:endParaRPr lang="en-GB" noProof="0" dirty="0"/>
          </a:p>
        </p:txBody>
      </p:sp>
    </p:spTree>
    <p:extLst>
      <p:ext uri="{BB962C8B-B14F-4D97-AF65-F5344CB8AC3E}">
        <p14:creationId xmlns:p14="http://schemas.microsoft.com/office/powerpoint/2010/main" val="12681040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a:t>
            </a:r>
            <a:endParaRPr lang="en-GB" dirty="0"/>
          </a:p>
        </p:txBody>
      </p:sp>
      <p:sp>
        <p:nvSpPr>
          <p:cNvPr id="3" name="Content Placeholder 2"/>
          <p:cNvSpPr>
            <a:spLocks noGrp="1"/>
          </p:cNvSpPr>
          <p:nvPr>
            <p:ph idx="1"/>
          </p:nvPr>
        </p:nvSpPr>
        <p:spPr/>
        <p:txBody>
          <a:bodyPr/>
          <a:lstStyle/>
          <a:p>
            <a:r>
              <a:rPr lang="en-GB" dirty="0" smtClean="0"/>
              <a:t>Data:</a:t>
            </a:r>
          </a:p>
          <a:p>
            <a:pPr lvl="1"/>
            <a:r>
              <a:rPr lang="en-GB" dirty="0" smtClean="0"/>
              <a:t>Ethnic structure: proportions (%) of different ethnic groups</a:t>
            </a:r>
          </a:p>
          <a:p>
            <a:pPr lvl="1"/>
            <a:r>
              <a:rPr lang="en-GB" dirty="0" smtClean="0"/>
              <a:t>Structure by social status: proportions (%) of people having different social statuses</a:t>
            </a:r>
          </a:p>
          <a:p>
            <a:pPr lvl="1"/>
            <a:r>
              <a:rPr lang="en-GB" dirty="0" smtClean="0"/>
              <a:t>Structure by qualification: proportions (%) of people with different qualification levels</a:t>
            </a:r>
          </a:p>
          <a:p>
            <a:r>
              <a:rPr lang="en-GB" dirty="0" smtClean="0"/>
              <a:t>Questions:</a:t>
            </a:r>
          </a:p>
          <a:p>
            <a:pPr lvl="1"/>
            <a:r>
              <a:rPr lang="en-GB" dirty="0" smtClean="0"/>
              <a:t>What is the population composition of different wards? - joint distribution of proportions of different population subgroups</a:t>
            </a:r>
          </a:p>
          <a:p>
            <a:pPr lvl="1"/>
            <a:r>
              <a:rPr lang="en-GB" dirty="0" smtClean="0"/>
              <a:t>How are the ethnic, social status, and qualification structure interrelated?</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63</a:t>
            </a:fld>
            <a:endParaRPr lang="en-GB" noProof="0" dirty="0"/>
          </a:p>
        </p:txBody>
      </p:sp>
    </p:spTree>
    <p:extLst>
      <p:ext uri="{BB962C8B-B14F-4D97-AF65-F5344CB8AC3E}">
        <p14:creationId xmlns:p14="http://schemas.microsoft.com/office/powerpoint/2010/main" val="8104674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61" y="365126"/>
            <a:ext cx="8462075" cy="629104"/>
          </a:xfrm>
        </p:spPr>
        <p:txBody>
          <a:bodyPr/>
          <a:lstStyle/>
          <a:p>
            <a:r>
              <a:rPr lang="en-GB" dirty="0" smtClean="0"/>
              <a:t>Ethnic structure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60" y="1007271"/>
            <a:ext cx="3435194" cy="2846467"/>
          </a:xfrm>
          <a:prstGeom prst="rect">
            <a:avLst/>
          </a:prstGeom>
        </p:spPr>
      </p:pic>
      <p:pic>
        <p:nvPicPr>
          <p:cNvPr id="7" name="Picture 6"/>
          <p:cNvPicPr>
            <a:picLocks noChangeAspect="1"/>
          </p:cNvPicPr>
          <p:nvPr/>
        </p:nvPicPr>
        <p:blipFill>
          <a:blip r:embed="rId3"/>
          <a:stretch>
            <a:fillRect/>
          </a:stretch>
        </p:blipFill>
        <p:spPr>
          <a:xfrm>
            <a:off x="3934549" y="1007271"/>
            <a:ext cx="5148007" cy="49862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12" y="3866779"/>
            <a:ext cx="3595237" cy="2743583"/>
          </a:xfrm>
          <a:prstGeom prst="rect">
            <a:avLst/>
          </a:prstGeom>
        </p:spPr>
      </p:pic>
      <p:sp>
        <p:nvSpPr>
          <p:cNvPr id="6" name="Slide Number Placeholder 5"/>
          <p:cNvSpPr>
            <a:spLocks noGrp="1"/>
          </p:cNvSpPr>
          <p:nvPr>
            <p:ph type="sldNum" sz="quarter" idx="12"/>
          </p:nvPr>
        </p:nvSpPr>
        <p:spPr/>
        <p:txBody>
          <a:bodyPr/>
          <a:lstStyle/>
          <a:p>
            <a:fld id="{FB8AE29E-CEF7-4D01-9252-1A41198295E8}" type="slidenum">
              <a:rPr lang="en-GB" noProof="0" smtClean="0"/>
              <a:pPr/>
              <a:t>64</a:t>
            </a:fld>
            <a:endParaRPr lang="en-GB" noProof="0" dirty="0"/>
          </a:p>
        </p:txBody>
      </p:sp>
    </p:spTree>
    <p:extLst>
      <p:ext uri="{BB962C8B-B14F-4D97-AF65-F5344CB8AC3E}">
        <p14:creationId xmlns:p14="http://schemas.microsoft.com/office/powerpoint/2010/main" val="4703894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61" y="365125"/>
            <a:ext cx="8462075" cy="600075"/>
          </a:xfrm>
        </p:spPr>
        <p:txBody>
          <a:bodyPr/>
          <a:lstStyle/>
          <a:p>
            <a:r>
              <a:rPr lang="en-GB" dirty="0" smtClean="0"/>
              <a:t>Structure by qualification</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61" y="965200"/>
            <a:ext cx="3429479" cy="28464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61" y="3888149"/>
            <a:ext cx="3566658" cy="2732151"/>
          </a:xfrm>
          <a:prstGeom prst="rect">
            <a:avLst/>
          </a:prstGeom>
        </p:spPr>
      </p:pic>
      <p:pic>
        <p:nvPicPr>
          <p:cNvPr id="7" name="Picture 6"/>
          <p:cNvPicPr>
            <a:picLocks noChangeAspect="1"/>
          </p:cNvPicPr>
          <p:nvPr/>
        </p:nvPicPr>
        <p:blipFill>
          <a:blip r:embed="rId4"/>
          <a:stretch>
            <a:fillRect/>
          </a:stretch>
        </p:blipFill>
        <p:spPr>
          <a:xfrm>
            <a:off x="4474662" y="965200"/>
            <a:ext cx="4048640" cy="3660300"/>
          </a:xfrm>
          <a:prstGeom prst="rect">
            <a:avLst/>
          </a:prstGeom>
        </p:spPr>
      </p:pic>
      <p:sp>
        <p:nvSpPr>
          <p:cNvPr id="6" name="Slide Number Placeholder 5"/>
          <p:cNvSpPr>
            <a:spLocks noGrp="1"/>
          </p:cNvSpPr>
          <p:nvPr>
            <p:ph type="sldNum" sz="quarter" idx="12"/>
          </p:nvPr>
        </p:nvSpPr>
        <p:spPr/>
        <p:txBody>
          <a:bodyPr/>
          <a:lstStyle/>
          <a:p>
            <a:fld id="{FB8AE29E-CEF7-4D01-9252-1A41198295E8}" type="slidenum">
              <a:rPr lang="en-GB" noProof="0" smtClean="0"/>
              <a:pPr/>
              <a:t>65</a:t>
            </a:fld>
            <a:endParaRPr lang="en-GB" noProof="0" dirty="0"/>
          </a:p>
        </p:txBody>
      </p:sp>
    </p:spTree>
    <p:extLst>
      <p:ext uri="{BB962C8B-B14F-4D97-AF65-F5344CB8AC3E}">
        <p14:creationId xmlns:p14="http://schemas.microsoft.com/office/powerpoint/2010/main" val="21704753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61" y="365125"/>
            <a:ext cx="8462075" cy="600075"/>
          </a:xfrm>
        </p:spPr>
        <p:txBody>
          <a:bodyPr/>
          <a:lstStyle/>
          <a:p>
            <a:r>
              <a:rPr lang="en-GB" dirty="0" smtClean="0"/>
              <a:t>Structure by social status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61" y="991422"/>
            <a:ext cx="3423763" cy="2846467"/>
          </a:xfrm>
          <a:prstGeom prst="rect">
            <a:avLst/>
          </a:prstGeom>
        </p:spPr>
      </p:pic>
      <p:pic>
        <p:nvPicPr>
          <p:cNvPr id="5" name="Picture 4"/>
          <p:cNvPicPr>
            <a:picLocks noChangeAspect="1"/>
          </p:cNvPicPr>
          <p:nvPr/>
        </p:nvPicPr>
        <p:blipFill>
          <a:blip r:embed="rId3"/>
          <a:stretch>
            <a:fillRect/>
          </a:stretch>
        </p:blipFill>
        <p:spPr>
          <a:xfrm>
            <a:off x="4336775" y="1894114"/>
            <a:ext cx="3847153" cy="2954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1" y="3864111"/>
            <a:ext cx="3538079" cy="2743583"/>
          </a:xfrm>
          <a:prstGeom prst="rect">
            <a:avLst/>
          </a:prstGeom>
        </p:spPr>
      </p:pic>
      <p:sp>
        <p:nvSpPr>
          <p:cNvPr id="7" name="Slide Number Placeholder 6"/>
          <p:cNvSpPr>
            <a:spLocks noGrp="1"/>
          </p:cNvSpPr>
          <p:nvPr>
            <p:ph type="sldNum" sz="quarter" idx="12"/>
          </p:nvPr>
        </p:nvSpPr>
        <p:spPr/>
        <p:txBody>
          <a:bodyPr/>
          <a:lstStyle/>
          <a:p>
            <a:fld id="{FB8AE29E-CEF7-4D01-9252-1A41198295E8}" type="slidenum">
              <a:rPr lang="en-GB" noProof="0" smtClean="0"/>
              <a:pPr/>
              <a:t>66</a:t>
            </a:fld>
            <a:endParaRPr lang="en-GB" noProof="0" dirty="0"/>
          </a:p>
        </p:txBody>
      </p:sp>
    </p:spTree>
    <p:extLst>
      <p:ext uri="{BB962C8B-B14F-4D97-AF65-F5344CB8AC3E}">
        <p14:creationId xmlns:p14="http://schemas.microsoft.com/office/powerpoint/2010/main" val="2498924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902" y="1113243"/>
            <a:ext cx="3295634" cy="2514951"/>
          </a:xfrm>
          <a:prstGeom prst="rect">
            <a:avLst/>
          </a:prstGeom>
        </p:spPr>
      </p:pic>
      <p:sp>
        <p:nvSpPr>
          <p:cNvPr id="2" name="Title 1"/>
          <p:cNvSpPr>
            <a:spLocks noGrp="1"/>
          </p:cNvSpPr>
          <p:nvPr>
            <p:ph type="title"/>
          </p:nvPr>
        </p:nvSpPr>
        <p:spPr/>
        <p:txBody>
          <a:bodyPr/>
          <a:lstStyle/>
          <a:p>
            <a:r>
              <a:rPr lang="en-GB" dirty="0" smtClean="0"/>
              <a:t>Understanding the ethnic structures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805" y="2065951"/>
            <a:ext cx="2486372" cy="2846467"/>
          </a:xfrm>
          <a:prstGeom prst="rect">
            <a:avLst/>
          </a:prstGeom>
        </p:spPr>
      </p:pic>
      <p:sp>
        <p:nvSpPr>
          <p:cNvPr id="5" name="TextBox 4"/>
          <p:cNvSpPr txBox="1"/>
          <p:nvPr/>
        </p:nvSpPr>
        <p:spPr>
          <a:xfrm>
            <a:off x="2042692" y="1542731"/>
            <a:ext cx="1060658" cy="523220"/>
          </a:xfrm>
          <a:prstGeom prst="rect">
            <a:avLst/>
          </a:prstGeom>
          <a:noFill/>
        </p:spPr>
        <p:txBody>
          <a:bodyPr wrap="square" rtlCol="0">
            <a:spAutoFit/>
          </a:bodyPr>
          <a:lstStyle/>
          <a:p>
            <a:pPr algn="ctr"/>
            <a:r>
              <a:rPr lang="en-GB" sz="1400" dirty="0"/>
              <a:t>h</a:t>
            </a:r>
            <a:r>
              <a:rPr lang="en-GB" sz="1400" dirty="0" smtClean="0"/>
              <a:t>igh white, low others</a:t>
            </a:r>
          </a:p>
        </p:txBody>
      </p:sp>
      <p:pic>
        <p:nvPicPr>
          <p:cNvPr id="6" name="Picture 5"/>
          <p:cNvPicPr>
            <a:picLocks noChangeAspect="1"/>
          </p:cNvPicPr>
          <p:nvPr/>
        </p:nvPicPr>
        <p:blipFill>
          <a:blip r:embed="rId4"/>
          <a:stretch>
            <a:fillRect/>
          </a:stretch>
        </p:blipFill>
        <p:spPr>
          <a:xfrm>
            <a:off x="4415268" y="3647496"/>
            <a:ext cx="4412577" cy="2847600"/>
          </a:xfrm>
          <a:prstGeom prst="rect">
            <a:avLst/>
          </a:prstGeom>
        </p:spPr>
      </p:pic>
      <p:sp>
        <p:nvSpPr>
          <p:cNvPr id="7" name="TextBox 6"/>
          <p:cNvSpPr txBox="1"/>
          <p:nvPr/>
        </p:nvSpPr>
        <p:spPr>
          <a:xfrm>
            <a:off x="3189319" y="4274217"/>
            <a:ext cx="1060658" cy="523220"/>
          </a:xfrm>
          <a:prstGeom prst="rect">
            <a:avLst/>
          </a:prstGeom>
          <a:noFill/>
        </p:spPr>
        <p:txBody>
          <a:bodyPr wrap="square" rtlCol="0">
            <a:spAutoFit/>
          </a:bodyPr>
          <a:lstStyle/>
          <a:p>
            <a:pPr algn="ctr"/>
            <a:r>
              <a:rPr lang="en-GB" sz="1400" dirty="0"/>
              <a:t>h</a:t>
            </a:r>
            <a:r>
              <a:rPr lang="en-GB" sz="1400" dirty="0" smtClean="0"/>
              <a:t>igh Indian, low white</a:t>
            </a:r>
          </a:p>
        </p:txBody>
      </p:sp>
      <p:sp>
        <p:nvSpPr>
          <p:cNvPr id="8" name="TextBox 7"/>
          <p:cNvSpPr txBox="1"/>
          <p:nvPr/>
        </p:nvSpPr>
        <p:spPr>
          <a:xfrm>
            <a:off x="3248492" y="2298307"/>
            <a:ext cx="1339006" cy="523220"/>
          </a:xfrm>
          <a:prstGeom prst="rect">
            <a:avLst/>
          </a:prstGeom>
          <a:noFill/>
        </p:spPr>
        <p:txBody>
          <a:bodyPr wrap="square" rtlCol="0">
            <a:spAutoFit/>
          </a:bodyPr>
          <a:lstStyle/>
          <a:p>
            <a:pPr algn="ctr"/>
            <a:r>
              <a:rPr lang="en-GB" sz="1400" dirty="0"/>
              <a:t>h</a:t>
            </a:r>
            <a:r>
              <a:rPr lang="en-GB" sz="1400" dirty="0" smtClean="0"/>
              <a:t>igh white and white + Asian</a:t>
            </a:r>
          </a:p>
        </p:txBody>
      </p:sp>
      <p:sp>
        <p:nvSpPr>
          <p:cNvPr id="9" name="TextBox 8"/>
          <p:cNvSpPr txBox="1"/>
          <p:nvPr/>
        </p:nvSpPr>
        <p:spPr>
          <a:xfrm>
            <a:off x="3333854" y="3735916"/>
            <a:ext cx="1134822" cy="523220"/>
          </a:xfrm>
          <a:prstGeom prst="rect">
            <a:avLst/>
          </a:prstGeom>
          <a:noFill/>
        </p:spPr>
        <p:txBody>
          <a:bodyPr wrap="square" rtlCol="0">
            <a:spAutoFit/>
          </a:bodyPr>
          <a:lstStyle/>
          <a:p>
            <a:pPr algn="ctr"/>
            <a:r>
              <a:rPr lang="en-GB" sz="1400" dirty="0"/>
              <a:t>h</a:t>
            </a:r>
            <a:r>
              <a:rPr lang="en-GB" sz="1400" dirty="0" smtClean="0"/>
              <a:t>igh Bangladeshi</a:t>
            </a:r>
          </a:p>
        </p:txBody>
      </p:sp>
      <p:sp>
        <p:nvSpPr>
          <p:cNvPr id="11" name="TextBox 10"/>
          <p:cNvSpPr txBox="1"/>
          <p:nvPr/>
        </p:nvSpPr>
        <p:spPr>
          <a:xfrm>
            <a:off x="1846320" y="4912418"/>
            <a:ext cx="1342999" cy="523220"/>
          </a:xfrm>
          <a:prstGeom prst="rect">
            <a:avLst/>
          </a:prstGeom>
          <a:noFill/>
        </p:spPr>
        <p:txBody>
          <a:bodyPr wrap="square" rtlCol="0">
            <a:spAutoFit/>
          </a:bodyPr>
          <a:lstStyle/>
          <a:p>
            <a:pPr algn="ctr"/>
            <a:r>
              <a:rPr lang="en-GB" sz="1400" dirty="0"/>
              <a:t>h</a:t>
            </a:r>
            <a:r>
              <a:rPr lang="en-GB" sz="1400" dirty="0" smtClean="0"/>
              <a:t>igh Pakistani, low white</a:t>
            </a:r>
          </a:p>
        </p:txBody>
      </p:sp>
      <p:sp>
        <p:nvSpPr>
          <p:cNvPr id="12" name="TextBox 11"/>
          <p:cNvSpPr txBox="1"/>
          <p:nvPr/>
        </p:nvSpPr>
        <p:spPr>
          <a:xfrm>
            <a:off x="3218602" y="3058807"/>
            <a:ext cx="1134822" cy="307777"/>
          </a:xfrm>
          <a:prstGeom prst="rect">
            <a:avLst/>
          </a:prstGeom>
          <a:noFill/>
        </p:spPr>
        <p:txBody>
          <a:bodyPr wrap="square" rtlCol="0">
            <a:spAutoFit/>
          </a:bodyPr>
          <a:lstStyle/>
          <a:p>
            <a:pPr algn="ctr"/>
            <a:r>
              <a:rPr lang="en-GB" sz="1400" dirty="0"/>
              <a:t>h</a:t>
            </a:r>
            <a:r>
              <a:rPr lang="en-GB" sz="1400" dirty="0" smtClean="0"/>
              <a:t>igh Chinese</a:t>
            </a:r>
          </a:p>
        </p:txBody>
      </p:sp>
      <p:sp>
        <p:nvSpPr>
          <p:cNvPr id="14" name="Freeform 13"/>
          <p:cNvSpPr/>
          <p:nvPr/>
        </p:nvSpPr>
        <p:spPr>
          <a:xfrm>
            <a:off x="1136662" y="2286000"/>
            <a:ext cx="1030515" cy="2227943"/>
          </a:xfrm>
          <a:custGeom>
            <a:avLst/>
            <a:gdLst>
              <a:gd name="connsiteX0" fmla="*/ 0 w 994229"/>
              <a:gd name="connsiteY0" fmla="*/ 0 h 2496457"/>
              <a:gd name="connsiteX1" fmla="*/ 827315 w 994229"/>
              <a:gd name="connsiteY1" fmla="*/ 123372 h 2496457"/>
              <a:gd name="connsiteX2" fmla="*/ 994229 w 994229"/>
              <a:gd name="connsiteY2" fmla="*/ 500743 h 2496457"/>
              <a:gd name="connsiteX3" fmla="*/ 950686 w 994229"/>
              <a:gd name="connsiteY3" fmla="*/ 1306286 h 2496457"/>
              <a:gd name="connsiteX4" fmla="*/ 863600 w 994229"/>
              <a:gd name="connsiteY4" fmla="*/ 2082800 h 2496457"/>
              <a:gd name="connsiteX5" fmla="*/ 399143 w 994229"/>
              <a:gd name="connsiteY5" fmla="*/ 2460172 h 2496457"/>
              <a:gd name="connsiteX6" fmla="*/ 0 w 994229"/>
              <a:gd name="connsiteY6" fmla="*/ 2496457 h 2496457"/>
              <a:gd name="connsiteX0" fmla="*/ 0 w 994229"/>
              <a:gd name="connsiteY0" fmla="*/ 0 h 2496457"/>
              <a:gd name="connsiteX1" fmla="*/ 754744 w 994229"/>
              <a:gd name="connsiteY1" fmla="*/ 152401 h 2496457"/>
              <a:gd name="connsiteX2" fmla="*/ 994229 w 994229"/>
              <a:gd name="connsiteY2" fmla="*/ 500743 h 2496457"/>
              <a:gd name="connsiteX3" fmla="*/ 950686 w 994229"/>
              <a:gd name="connsiteY3" fmla="*/ 1306286 h 2496457"/>
              <a:gd name="connsiteX4" fmla="*/ 863600 w 994229"/>
              <a:gd name="connsiteY4" fmla="*/ 2082800 h 2496457"/>
              <a:gd name="connsiteX5" fmla="*/ 399143 w 994229"/>
              <a:gd name="connsiteY5" fmla="*/ 2460172 h 2496457"/>
              <a:gd name="connsiteX6" fmla="*/ 0 w 994229"/>
              <a:gd name="connsiteY6" fmla="*/ 2496457 h 2496457"/>
              <a:gd name="connsiteX0" fmla="*/ 0 w 994229"/>
              <a:gd name="connsiteY0" fmla="*/ 0 h 2496457"/>
              <a:gd name="connsiteX1" fmla="*/ 754744 w 994229"/>
              <a:gd name="connsiteY1" fmla="*/ 152401 h 2496457"/>
              <a:gd name="connsiteX2" fmla="*/ 994229 w 994229"/>
              <a:gd name="connsiteY2" fmla="*/ 500743 h 2496457"/>
              <a:gd name="connsiteX3" fmla="*/ 950686 w 994229"/>
              <a:gd name="connsiteY3" fmla="*/ 1306286 h 2496457"/>
              <a:gd name="connsiteX4" fmla="*/ 936172 w 994229"/>
              <a:gd name="connsiteY4" fmla="*/ 1952171 h 2496457"/>
              <a:gd name="connsiteX5" fmla="*/ 399143 w 994229"/>
              <a:gd name="connsiteY5" fmla="*/ 2460172 h 2496457"/>
              <a:gd name="connsiteX6" fmla="*/ 0 w 994229"/>
              <a:gd name="connsiteY6" fmla="*/ 2496457 h 2496457"/>
              <a:gd name="connsiteX0" fmla="*/ 0 w 994229"/>
              <a:gd name="connsiteY0" fmla="*/ 0 h 2496457"/>
              <a:gd name="connsiteX1" fmla="*/ 754744 w 994229"/>
              <a:gd name="connsiteY1" fmla="*/ 152401 h 2496457"/>
              <a:gd name="connsiteX2" fmla="*/ 994229 w 994229"/>
              <a:gd name="connsiteY2" fmla="*/ 500743 h 2496457"/>
              <a:gd name="connsiteX3" fmla="*/ 950686 w 994229"/>
              <a:gd name="connsiteY3" fmla="*/ 1306286 h 2496457"/>
              <a:gd name="connsiteX4" fmla="*/ 936172 w 994229"/>
              <a:gd name="connsiteY4" fmla="*/ 1952171 h 2496457"/>
              <a:gd name="connsiteX5" fmla="*/ 326571 w 994229"/>
              <a:gd name="connsiteY5" fmla="*/ 2155372 h 2496457"/>
              <a:gd name="connsiteX6" fmla="*/ 0 w 994229"/>
              <a:gd name="connsiteY6" fmla="*/ 2496457 h 2496457"/>
              <a:gd name="connsiteX0" fmla="*/ 14515 w 1008744"/>
              <a:gd name="connsiteY0" fmla="*/ 0 h 2155372"/>
              <a:gd name="connsiteX1" fmla="*/ 769259 w 1008744"/>
              <a:gd name="connsiteY1" fmla="*/ 152401 h 2155372"/>
              <a:gd name="connsiteX2" fmla="*/ 1008744 w 1008744"/>
              <a:gd name="connsiteY2" fmla="*/ 500743 h 2155372"/>
              <a:gd name="connsiteX3" fmla="*/ 965201 w 1008744"/>
              <a:gd name="connsiteY3" fmla="*/ 1306286 h 2155372"/>
              <a:gd name="connsiteX4" fmla="*/ 950687 w 1008744"/>
              <a:gd name="connsiteY4" fmla="*/ 1952171 h 2155372"/>
              <a:gd name="connsiteX5" fmla="*/ 341086 w 1008744"/>
              <a:gd name="connsiteY5" fmla="*/ 2155372 h 2155372"/>
              <a:gd name="connsiteX6" fmla="*/ 0 w 1008744"/>
              <a:gd name="connsiteY6" fmla="*/ 2126343 h 2155372"/>
              <a:gd name="connsiteX0" fmla="*/ 14515 w 1008744"/>
              <a:gd name="connsiteY0" fmla="*/ 0 h 2155372"/>
              <a:gd name="connsiteX1" fmla="*/ 769259 w 1008744"/>
              <a:gd name="connsiteY1" fmla="*/ 152401 h 2155372"/>
              <a:gd name="connsiteX2" fmla="*/ 1008744 w 1008744"/>
              <a:gd name="connsiteY2" fmla="*/ 500743 h 2155372"/>
              <a:gd name="connsiteX3" fmla="*/ 965201 w 1008744"/>
              <a:gd name="connsiteY3" fmla="*/ 1306286 h 2155372"/>
              <a:gd name="connsiteX4" fmla="*/ 950687 w 1008744"/>
              <a:gd name="connsiteY4" fmla="*/ 1952171 h 2155372"/>
              <a:gd name="connsiteX5" fmla="*/ 682173 w 1008744"/>
              <a:gd name="connsiteY5" fmla="*/ 2053772 h 2155372"/>
              <a:gd name="connsiteX6" fmla="*/ 341086 w 1008744"/>
              <a:gd name="connsiteY6" fmla="*/ 2155372 h 2155372"/>
              <a:gd name="connsiteX7" fmla="*/ 0 w 1008744"/>
              <a:gd name="connsiteY7" fmla="*/ 2126343 h 2155372"/>
              <a:gd name="connsiteX0" fmla="*/ 14515 w 1008744"/>
              <a:gd name="connsiteY0" fmla="*/ 0 h 2155372"/>
              <a:gd name="connsiteX1" fmla="*/ 769259 w 1008744"/>
              <a:gd name="connsiteY1" fmla="*/ 152401 h 2155372"/>
              <a:gd name="connsiteX2" fmla="*/ 1008744 w 1008744"/>
              <a:gd name="connsiteY2" fmla="*/ 500743 h 2155372"/>
              <a:gd name="connsiteX3" fmla="*/ 965201 w 1008744"/>
              <a:gd name="connsiteY3" fmla="*/ 1306286 h 2155372"/>
              <a:gd name="connsiteX4" fmla="*/ 950687 w 1008744"/>
              <a:gd name="connsiteY4" fmla="*/ 1952171 h 2155372"/>
              <a:gd name="connsiteX5" fmla="*/ 696688 w 1008744"/>
              <a:gd name="connsiteY5" fmla="*/ 2104572 h 2155372"/>
              <a:gd name="connsiteX6" fmla="*/ 341086 w 1008744"/>
              <a:gd name="connsiteY6" fmla="*/ 2155372 h 2155372"/>
              <a:gd name="connsiteX7" fmla="*/ 0 w 1008744"/>
              <a:gd name="connsiteY7" fmla="*/ 2126343 h 2155372"/>
              <a:gd name="connsiteX0" fmla="*/ 14515 w 1008744"/>
              <a:gd name="connsiteY0" fmla="*/ 0 h 2155372"/>
              <a:gd name="connsiteX1" fmla="*/ 769259 w 1008744"/>
              <a:gd name="connsiteY1" fmla="*/ 152401 h 2155372"/>
              <a:gd name="connsiteX2" fmla="*/ 1008744 w 1008744"/>
              <a:gd name="connsiteY2" fmla="*/ 500743 h 2155372"/>
              <a:gd name="connsiteX3" fmla="*/ 965201 w 1008744"/>
              <a:gd name="connsiteY3" fmla="*/ 1306286 h 2155372"/>
              <a:gd name="connsiteX4" fmla="*/ 928915 w 1008744"/>
              <a:gd name="connsiteY4" fmla="*/ 1908628 h 2155372"/>
              <a:gd name="connsiteX5" fmla="*/ 696688 w 1008744"/>
              <a:gd name="connsiteY5" fmla="*/ 2104572 h 2155372"/>
              <a:gd name="connsiteX6" fmla="*/ 341086 w 1008744"/>
              <a:gd name="connsiteY6" fmla="*/ 2155372 h 2155372"/>
              <a:gd name="connsiteX7" fmla="*/ 0 w 1008744"/>
              <a:gd name="connsiteY7" fmla="*/ 2126343 h 2155372"/>
              <a:gd name="connsiteX0" fmla="*/ 7258 w 1008744"/>
              <a:gd name="connsiteY0" fmla="*/ 0 h 2111829"/>
              <a:gd name="connsiteX1" fmla="*/ 769259 w 1008744"/>
              <a:gd name="connsiteY1" fmla="*/ 108858 h 2111829"/>
              <a:gd name="connsiteX2" fmla="*/ 1008744 w 1008744"/>
              <a:gd name="connsiteY2" fmla="*/ 457200 h 2111829"/>
              <a:gd name="connsiteX3" fmla="*/ 965201 w 1008744"/>
              <a:gd name="connsiteY3" fmla="*/ 1262743 h 2111829"/>
              <a:gd name="connsiteX4" fmla="*/ 928915 w 1008744"/>
              <a:gd name="connsiteY4" fmla="*/ 1865085 h 2111829"/>
              <a:gd name="connsiteX5" fmla="*/ 696688 w 1008744"/>
              <a:gd name="connsiteY5" fmla="*/ 2061029 h 2111829"/>
              <a:gd name="connsiteX6" fmla="*/ 341086 w 1008744"/>
              <a:gd name="connsiteY6" fmla="*/ 2111829 h 2111829"/>
              <a:gd name="connsiteX7" fmla="*/ 0 w 1008744"/>
              <a:gd name="connsiteY7" fmla="*/ 2082800 h 2111829"/>
              <a:gd name="connsiteX0" fmla="*/ 7258 w 1008744"/>
              <a:gd name="connsiteY0" fmla="*/ 0 h 2177143"/>
              <a:gd name="connsiteX1" fmla="*/ 769259 w 1008744"/>
              <a:gd name="connsiteY1" fmla="*/ 108858 h 2177143"/>
              <a:gd name="connsiteX2" fmla="*/ 1008744 w 1008744"/>
              <a:gd name="connsiteY2" fmla="*/ 457200 h 2177143"/>
              <a:gd name="connsiteX3" fmla="*/ 965201 w 1008744"/>
              <a:gd name="connsiteY3" fmla="*/ 1262743 h 2177143"/>
              <a:gd name="connsiteX4" fmla="*/ 928915 w 1008744"/>
              <a:gd name="connsiteY4" fmla="*/ 1865085 h 2177143"/>
              <a:gd name="connsiteX5" fmla="*/ 696688 w 1008744"/>
              <a:gd name="connsiteY5" fmla="*/ 2061029 h 2177143"/>
              <a:gd name="connsiteX6" fmla="*/ 341086 w 1008744"/>
              <a:gd name="connsiteY6" fmla="*/ 2111829 h 2177143"/>
              <a:gd name="connsiteX7" fmla="*/ 0 w 1008744"/>
              <a:gd name="connsiteY7" fmla="*/ 2177143 h 2177143"/>
              <a:gd name="connsiteX0" fmla="*/ 7258 w 1008744"/>
              <a:gd name="connsiteY0" fmla="*/ 0 h 2177143"/>
              <a:gd name="connsiteX1" fmla="*/ 769259 w 1008744"/>
              <a:gd name="connsiteY1" fmla="*/ 108858 h 2177143"/>
              <a:gd name="connsiteX2" fmla="*/ 1008744 w 1008744"/>
              <a:gd name="connsiteY2" fmla="*/ 457200 h 2177143"/>
              <a:gd name="connsiteX3" fmla="*/ 965201 w 1008744"/>
              <a:gd name="connsiteY3" fmla="*/ 1262743 h 2177143"/>
              <a:gd name="connsiteX4" fmla="*/ 928915 w 1008744"/>
              <a:gd name="connsiteY4" fmla="*/ 1865085 h 2177143"/>
              <a:gd name="connsiteX5" fmla="*/ 696688 w 1008744"/>
              <a:gd name="connsiteY5" fmla="*/ 2061029 h 2177143"/>
              <a:gd name="connsiteX6" fmla="*/ 348343 w 1008744"/>
              <a:gd name="connsiteY6" fmla="*/ 2133600 h 2177143"/>
              <a:gd name="connsiteX7" fmla="*/ 0 w 1008744"/>
              <a:gd name="connsiteY7" fmla="*/ 2177143 h 2177143"/>
              <a:gd name="connsiteX0" fmla="*/ 7258 w 1008744"/>
              <a:gd name="connsiteY0" fmla="*/ 0 h 2177143"/>
              <a:gd name="connsiteX1" fmla="*/ 747488 w 1008744"/>
              <a:gd name="connsiteY1" fmla="*/ 65315 h 2177143"/>
              <a:gd name="connsiteX2" fmla="*/ 1008744 w 1008744"/>
              <a:gd name="connsiteY2" fmla="*/ 457200 h 2177143"/>
              <a:gd name="connsiteX3" fmla="*/ 965201 w 1008744"/>
              <a:gd name="connsiteY3" fmla="*/ 1262743 h 2177143"/>
              <a:gd name="connsiteX4" fmla="*/ 928915 w 1008744"/>
              <a:gd name="connsiteY4" fmla="*/ 1865085 h 2177143"/>
              <a:gd name="connsiteX5" fmla="*/ 696688 w 1008744"/>
              <a:gd name="connsiteY5" fmla="*/ 2061029 h 2177143"/>
              <a:gd name="connsiteX6" fmla="*/ 348343 w 1008744"/>
              <a:gd name="connsiteY6" fmla="*/ 2133600 h 2177143"/>
              <a:gd name="connsiteX7" fmla="*/ 0 w 1008744"/>
              <a:gd name="connsiteY7" fmla="*/ 2177143 h 2177143"/>
              <a:gd name="connsiteX0" fmla="*/ 0 w 1030515"/>
              <a:gd name="connsiteY0" fmla="*/ 0 h 2227943"/>
              <a:gd name="connsiteX1" fmla="*/ 769259 w 1030515"/>
              <a:gd name="connsiteY1" fmla="*/ 116115 h 2227943"/>
              <a:gd name="connsiteX2" fmla="*/ 1030515 w 1030515"/>
              <a:gd name="connsiteY2" fmla="*/ 508000 h 2227943"/>
              <a:gd name="connsiteX3" fmla="*/ 986972 w 1030515"/>
              <a:gd name="connsiteY3" fmla="*/ 1313543 h 2227943"/>
              <a:gd name="connsiteX4" fmla="*/ 950686 w 1030515"/>
              <a:gd name="connsiteY4" fmla="*/ 1915885 h 2227943"/>
              <a:gd name="connsiteX5" fmla="*/ 718459 w 1030515"/>
              <a:gd name="connsiteY5" fmla="*/ 2111829 h 2227943"/>
              <a:gd name="connsiteX6" fmla="*/ 370114 w 1030515"/>
              <a:gd name="connsiteY6" fmla="*/ 2184400 h 2227943"/>
              <a:gd name="connsiteX7" fmla="*/ 21771 w 1030515"/>
              <a:gd name="connsiteY7" fmla="*/ 2227943 h 22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0515" h="2227943">
                <a:moveTo>
                  <a:pt x="0" y="0"/>
                </a:moveTo>
                <a:lnTo>
                  <a:pt x="769259" y="116115"/>
                </a:lnTo>
                <a:lnTo>
                  <a:pt x="1030515" y="508000"/>
                </a:lnTo>
                <a:lnTo>
                  <a:pt x="986972" y="1313543"/>
                </a:lnTo>
                <a:lnTo>
                  <a:pt x="950686" y="1915885"/>
                </a:lnTo>
                <a:lnTo>
                  <a:pt x="718459" y="2111829"/>
                </a:lnTo>
                <a:lnTo>
                  <a:pt x="370114" y="2184400"/>
                </a:lnTo>
                <a:lnTo>
                  <a:pt x="21771" y="2227943"/>
                </a:lnTo>
              </a:path>
            </a:pathLst>
          </a:custGeom>
          <a:noFill/>
          <a:ln w="12700">
            <a:solidFill>
              <a:srgbClr val="FFFFFF"/>
            </a:solidFill>
            <a:prstDash val="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650613" y="1558403"/>
            <a:ext cx="1334453" cy="523220"/>
          </a:xfrm>
          <a:prstGeom prst="rect">
            <a:avLst/>
          </a:prstGeom>
          <a:noFill/>
        </p:spPr>
        <p:txBody>
          <a:bodyPr wrap="square" rtlCol="0">
            <a:spAutoFit/>
          </a:bodyPr>
          <a:lstStyle/>
          <a:p>
            <a:r>
              <a:rPr lang="en-GB" sz="1400" dirty="0" smtClean="0"/>
              <a:t>high black  and white + black</a:t>
            </a:r>
          </a:p>
        </p:txBody>
      </p:sp>
      <p:cxnSp>
        <p:nvCxnSpPr>
          <p:cNvPr id="17" name="Straight Arrow Connector 16"/>
          <p:cNvCxnSpPr>
            <a:stCxn id="15" idx="2"/>
          </p:cNvCxnSpPr>
          <p:nvPr/>
        </p:nvCxnSpPr>
        <p:spPr>
          <a:xfrm flipH="1">
            <a:off x="1317839" y="2081623"/>
            <a:ext cx="1" cy="216684"/>
          </a:xfrm>
          <a:prstGeom prst="straightConnector1">
            <a:avLst/>
          </a:prstGeom>
          <a:ln w="1905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2909" y="3749387"/>
            <a:ext cx="1002171" cy="523220"/>
          </a:xfrm>
          <a:prstGeom prst="rect">
            <a:avLst/>
          </a:prstGeom>
          <a:noFill/>
        </p:spPr>
        <p:txBody>
          <a:bodyPr wrap="square" rtlCol="0">
            <a:spAutoFit/>
          </a:bodyPr>
          <a:lstStyle/>
          <a:p>
            <a:pPr algn="ctr"/>
            <a:r>
              <a:rPr lang="en-GB" sz="1400" dirty="0"/>
              <a:t>m</a:t>
            </a:r>
            <a:r>
              <a:rPr lang="en-GB" sz="1400" dirty="0" smtClean="0"/>
              <a:t>ore black Caribbean</a:t>
            </a:r>
          </a:p>
        </p:txBody>
      </p:sp>
      <p:sp>
        <p:nvSpPr>
          <p:cNvPr id="22" name="TextBox 21"/>
          <p:cNvSpPr txBox="1"/>
          <p:nvPr/>
        </p:nvSpPr>
        <p:spPr>
          <a:xfrm>
            <a:off x="182909" y="3104974"/>
            <a:ext cx="1002171" cy="523220"/>
          </a:xfrm>
          <a:prstGeom prst="rect">
            <a:avLst/>
          </a:prstGeom>
          <a:noFill/>
        </p:spPr>
        <p:txBody>
          <a:bodyPr wrap="square" rtlCol="0">
            <a:spAutoFit/>
          </a:bodyPr>
          <a:lstStyle/>
          <a:p>
            <a:pPr algn="ctr"/>
            <a:r>
              <a:rPr lang="en-GB" sz="1400" dirty="0"/>
              <a:t>m</a:t>
            </a:r>
            <a:r>
              <a:rPr lang="en-GB" sz="1400" dirty="0" smtClean="0"/>
              <a:t>ore black African</a:t>
            </a:r>
          </a:p>
        </p:txBody>
      </p:sp>
      <p:sp>
        <p:nvSpPr>
          <p:cNvPr id="10" name="Slide Number Placeholder 9"/>
          <p:cNvSpPr>
            <a:spLocks noGrp="1"/>
          </p:cNvSpPr>
          <p:nvPr>
            <p:ph type="sldNum" sz="quarter" idx="12"/>
          </p:nvPr>
        </p:nvSpPr>
        <p:spPr/>
        <p:txBody>
          <a:bodyPr/>
          <a:lstStyle/>
          <a:p>
            <a:fld id="{FB8AE29E-CEF7-4D01-9252-1A41198295E8}" type="slidenum">
              <a:rPr lang="en-GB" noProof="0" smtClean="0"/>
              <a:pPr/>
              <a:t>67</a:t>
            </a:fld>
            <a:endParaRPr lang="en-GB" noProof="0" dirty="0"/>
          </a:p>
        </p:txBody>
      </p:sp>
    </p:spTree>
    <p:extLst>
      <p:ext uri="{BB962C8B-B14F-4D97-AF65-F5344CB8AC3E}">
        <p14:creationId xmlns:p14="http://schemas.microsoft.com/office/powerpoint/2010/main" val="2702683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Understanding the qualification structure</a:t>
            </a:r>
            <a:endParaRPr lang="en-GB" dirty="0"/>
          </a:p>
        </p:txBody>
      </p:sp>
      <p:pic>
        <p:nvPicPr>
          <p:cNvPr id="6" name="Picture 5"/>
          <p:cNvPicPr>
            <a:picLocks noChangeAspect="1"/>
          </p:cNvPicPr>
          <p:nvPr/>
        </p:nvPicPr>
        <p:blipFill>
          <a:blip r:embed="rId2"/>
          <a:stretch>
            <a:fillRect/>
          </a:stretch>
        </p:blipFill>
        <p:spPr>
          <a:xfrm>
            <a:off x="5163216" y="3889915"/>
            <a:ext cx="3655320" cy="25754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921" y="1964087"/>
            <a:ext cx="2887431" cy="33208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216" y="1200919"/>
            <a:ext cx="3566658" cy="2732151"/>
          </a:xfrm>
          <a:prstGeom prst="rect">
            <a:avLst/>
          </a:prstGeom>
        </p:spPr>
      </p:pic>
      <p:sp>
        <p:nvSpPr>
          <p:cNvPr id="9" name="TextBox 8"/>
          <p:cNvSpPr txBox="1"/>
          <p:nvPr/>
        </p:nvSpPr>
        <p:spPr>
          <a:xfrm>
            <a:off x="248949" y="1500702"/>
            <a:ext cx="1155865" cy="523220"/>
          </a:xfrm>
          <a:prstGeom prst="rect">
            <a:avLst/>
          </a:prstGeom>
          <a:noFill/>
        </p:spPr>
        <p:txBody>
          <a:bodyPr wrap="square" rtlCol="0">
            <a:spAutoFit/>
          </a:bodyPr>
          <a:lstStyle/>
          <a:p>
            <a:pPr algn="ctr"/>
            <a:r>
              <a:rPr lang="en-GB" sz="1400" dirty="0"/>
              <a:t>h</a:t>
            </a:r>
            <a:r>
              <a:rPr lang="en-GB" sz="1400" dirty="0" smtClean="0"/>
              <a:t>igh: level 4 low: others</a:t>
            </a:r>
          </a:p>
        </p:txBody>
      </p:sp>
      <p:sp>
        <p:nvSpPr>
          <p:cNvPr id="10" name="TextBox 9"/>
          <p:cNvSpPr txBox="1"/>
          <p:nvPr/>
        </p:nvSpPr>
        <p:spPr>
          <a:xfrm>
            <a:off x="471714" y="4181796"/>
            <a:ext cx="710336" cy="523220"/>
          </a:xfrm>
          <a:prstGeom prst="rect">
            <a:avLst/>
          </a:prstGeom>
          <a:noFill/>
        </p:spPr>
        <p:txBody>
          <a:bodyPr wrap="square" rtlCol="0">
            <a:spAutoFit/>
          </a:bodyPr>
          <a:lstStyle/>
          <a:p>
            <a:pPr algn="ctr"/>
            <a:r>
              <a:rPr lang="en-GB" sz="1400" dirty="0" smtClean="0"/>
              <a:t>High: </a:t>
            </a:r>
            <a:br>
              <a:rPr lang="en-GB" sz="1400" dirty="0" smtClean="0"/>
            </a:br>
            <a:r>
              <a:rPr lang="en-GB" sz="1400" dirty="0" smtClean="0"/>
              <a:t>level 3</a:t>
            </a:r>
          </a:p>
        </p:txBody>
      </p:sp>
      <p:sp>
        <p:nvSpPr>
          <p:cNvPr id="11" name="TextBox 10"/>
          <p:cNvSpPr txBox="1"/>
          <p:nvPr/>
        </p:nvSpPr>
        <p:spPr>
          <a:xfrm>
            <a:off x="3657601" y="4605103"/>
            <a:ext cx="1336610" cy="738664"/>
          </a:xfrm>
          <a:prstGeom prst="rect">
            <a:avLst/>
          </a:prstGeom>
          <a:noFill/>
        </p:spPr>
        <p:txBody>
          <a:bodyPr wrap="square" rtlCol="0">
            <a:spAutoFit/>
          </a:bodyPr>
          <a:lstStyle/>
          <a:p>
            <a:pPr algn="ctr"/>
            <a:r>
              <a:rPr lang="en-GB" sz="1400" dirty="0"/>
              <a:t>h</a:t>
            </a:r>
            <a:r>
              <a:rPr lang="en-GB" sz="1400" dirty="0" smtClean="0"/>
              <a:t>igh: </a:t>
            </a:r>
            <a:br>
              <a:rPr lang="en-GB" sz="1400" dirty="0" smtClean="0"/>
            </a:br>
            <a:r>
              <a:rPr lang="en-GB" sz="1400" dirty="0" smtClean="0"/>
              <a:t>levels 2&amp;3 and apprenticeship</a:t>
            </a:r>
          </a:p>
        </p:txBody>
      </p:sp>
      <p:sp>
        <p:nvSpPr>
          <p:cNvPr id="12" name="TextBox 11"/>
          <p:cNvSpPr txBox="1"/>
          <p:nvPr/>
        </p:nvSpPr>
        <p:spPr>
          <a:xfrm>
            <a:off x="3277604" y="1964087"/>
            <a:ext cx="1355955" cy="738664"/>
          </a:xfrm>
          <a:prstGeom prst="rect">
            <a:avLst/>
          </a:prstGeom>
          <a:noFill/>
        </p:spPr>
        <p:txBody>
          <a:bodyPr wrap="square" rtlCol="0">
            <a:spAutoFit/>
          </a:bodyPr>
          <a:lstStyle/>
          <a:p>
            <a:pPr algn="ctr"/>
            <a:r>
              <a:rPr lang="en-GB" sz="1400" dirty="0"/>
              <a:t>h</a:t>
            </a:r>
            <a:r>
              <a:rPr lang="en-GB" sz="1400" dirty="0" smtClean="0"/>
              <a:t>igh: </a:t>
            </a:r>
            <a:br>
              <a:rPr lang="en-GB" sz="1400" dirty="0" smtClean="0"/>
            </a:br>
            <a:r>
              <a:rPr lang="en-GB" sz="1400" dirty="0" smtClean="0"/>
              <a:t>no qualification low: others</a:t>
            </a:r>
          </a:p>
        </p:txBody>
      </p:sp>
      <p:sp>
        <p:nvSpPr>
          <p:cNvPr id="4" name="Slide Number Placeholder 3"/>
          <p:cNvSpPr>
            <a:spLocks noGrp="1"/>
          </p:cNvSpPr>
          <p:nvPr>
            <p:ph type="sldNum" sz="quarter" idx="12"/>
          </p:nvPr>
        </p:nvSpPr>
        <p:spPr/>
        <p:txBody>
          <a:bodyPr/>
          <a:lstStyle/>
          <a:p>
            <a:fld id="{FB8AE29E-CEF7-4D01-9252-1A41198295E8}" type="slidenum">
              <a:rPr lang="en-GB" noProof="0" smtClean="0"/>
              <a:pPr/>
              <a:t>68</a:t>
            </a:fld>
            <a:endParaRPr lang="en-GB" noProof="0" dirty="0"/>
          </a:p>
        </p:txBody>
      </p:sp>
    </p:spTree>
    <p:extLst>
      <p:ext uri="{BB962C8B-B14F-4D97-AF65-F5344CB8AC3E}">
        <p14:creationId xmlns:p14="http://schemas.microsoft.com/office/powerpoint/2010/main" val="22873551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Understanding the social status structure</a:t>
            </a:r>
            <a:endParaRPr lang="en-GB" dirty="0"/>
          </a:p>
        </p:txBody>
      </p:sp>
      <p:pic>
        <p:nvPicPr>
          <p:cNvPr id="4" name="Picture 3"/>
          <p:cNvPicPr>
            <a:picLocks noChangeAspect="1"/>
          </p:cNvPicPr>
          <p:nvPr/>
        </p:nvPicPr>
        <p:blipFill>
          <a:blip r:embed="rId2"/>
          <a:stretch>
            <a:fillRect/>
          </a:stretch>
        </p:blipFill>
        <p:spPr>
          <a:xfrm>
            <a:off x="4879728" y="3740640"/>
            <a:ext cx="3661196" cy="2704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306" y="2152773"/>
            <a:ext cx="2874094" cy="33208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685" y="1225689"/>
            <a:ext cx="3243239" cy="2514951"/>
          </a:xfrm>
          <a:prstGeom prst="rect">
            <a:avLst/>
          </a:prstGeom>
        </p:spPr>
      </p:pic>
      <p:sp>
        <p:nvSpPr>
          <p:cNvPr id="7" name="TextBox 6"/>
          <p:cNvSpPr txBox="1"/>
          <p:nvPr/>
        </p:nvSpPr>
        <p:spPr>
          <a:xfrm>
            <a:off x="356461" y="4785263"/>
            <a:ext cx="843629" cy="307777"/>
          </a:xfrm>
          <a:prstGeom prst="rect">
            <a:avLst/>
          </a:prstGeom>
          <a:noFill/>
        </p:spPr>
        <p:txBody>
          <a:bodyPr wrap="none" rtlCol="0">
            <a:spAutoFit/>
          </a:bodyPr>
          <a:lstStyle/>
          <a:p>
            <a:pPr algn="ctr"/>
            <a:r>
              <a:rPr lang="en-GB" sz="1400" dirty="0" smtClean="0"/>
              <a:t>high: AB </a:t>
            </a:r>
          </a:p>
        </p:txBody>
      </p:sp>
      <p:sp>
        <p:nvSpPr>
          <p:cNvPr id="8" name="TextBox 7"/>
          <p:cNvSpPr txBox="1"/>
          <p:nvPr/>
        </p:nvSpPr>
        <p:spPr>
          <a:xfrm>
            <a:off x="2136330" y="5492459"/>
            <a:ext cx="810863" cy="307777"/>
          </a:xfrm>
          <a:prstGeom prst="rect">
            <a:avLst/>
          </a:prstGeom>
          <a:noFill/>
        </p:spPr>
        <p:txBody>
          <a:bodyPr wrap="none" rtlCol="0">
            <a:spAutoFit/>
          </a:bodyPr>
          <a:lstStyle/>
          <a:p>
            <a:pPr algn="ctr"/>
            <a:r>
              <a:rPr lang="en-GB" sz="1400" dirty="0" smtClean="0"/>
              <a:t>high: C1 </a:t>
            </a:r>
          </a:p>
        </p:txBody>
      </p:sp>
      <p:sp>
        <p:nvSpPr>
          <p:cNvPr id="9" name="TextBox 8"/>
          <p:cNvSpPr txBox="1"/>
          <p:nvPr/>
        </p:nvSpPr>
        <p:spPr>
          <a:xfrm>
            <a:off x="2332273" y="1826188"/>
            <a:ext cx="822085" cy="307777"/>
          </a:xfrm>
          <a:prstGeom prst="rect">
            <a:avLst/>
          </a:prstGeom>
          <a:noFill/>
        </p:spPr>
        <p:txBody>
          <a:bodyPr wrap="none" rtlCol="0">
            <a:spAutoFit/>
          </a:bodyPr>
          <a:lstStyle/>
          <a:p>
            <a:pPr algn="ctr"/>
            <a:r>
              <a:rPr lang="en-GB" sz="1400" dirty="0" smtClean="0"/>
              <a:t>high: C2 </a:t>
            </a:r>
          </a:p>
        </p:txBody>
      </p:sp>
      <p:sp>
        <p:nvSpPr>
          <p:cNvPr id="10" name="TextBox 9"/>
          <p:cNvSpPr txBox="1"/>
          <p:nvPr/>
        </p:nvSpPr>
        <p:spPr>
          <a:xfrm>
            <a:off x="4017561" y="3168759"/>
            <a:ext cx="851516" cy="307777"/>
          </a:xfrm>
          <a:prstGeom prst="rect">
            <a:avLst/>
          </a:prstGeom>
          <a:noFill/>
        </p:spPr>
        <p:txBody>
          <a:bodyPr wrap="none" rtlCol="0">
            <a:spAutoFit/>
          </a:bodyPr>
          <a:lstStyle/>
          <a:p>
            <a:pPr algn="ctr"/>
            <a:r>
              <a:rPr lang="en-GB" sz="1400" dirty="0" smtClean="0"/>
              <a:t>high: DE </a:t>
            </a:r>
          </a:p>
        </p:txBody>
      </p:sp>
      <p:sp>
        <p:nvSpPr>
          <p:cNvPr id="11" name="Slide Number Placeholder 10"/>
          <p:cNvSpPr>
            <a:spLocks noGrp="1"/>
          </p:cNvSpPr>
          <p:nvPr>
            <p:ph type="sldNum" sz="quarter" idx="12"/>
          </p:nvPr>
        </p:nvSpPr>
        <p:spPr/>
        <p:txBody>
          <a:bodyPr/>
          <a:lstStyle/>
          <a:p>
            <a:fld id="{FB8AE29E-CEF7-4D01-9252-1A41198295E8}" type="slidenum">
              <a:rPr lang="en-GB" noProof="0" smtClean="0"/>
              <a:pPr/>
              <a:t>69</a:t>
            </a:fld>
            <a:endParaRPr lang="en-GB" noProof="0" dirty="0"/>
          </a:p>
        </p:txBody>
      </p:sp>
    </p:spTree>
    <p:extLst>
      <p:ext uri="{BB962C8B-B14F-4D97-AF65-F5344CB8AC3E}">
        <p14:creationId xmlns:p14="http://schemas.microsoft.com/office/powerpoint/2010/main" val="23701545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72" y="2409682"/>
            <a:ext cx="8811855" cy="2038635"/>
          </a:xfrm>
          <a:prstGeom prst="rect">
            <a:avLst/>
          </a:prstGeom>
        </p:spPr>
      </p:pic>
      <p:sp>
        <p:nvSpPr>
          <p:cNvPr id="4" name="TextBox 3"/>
          <p:cNvSpPr txBox="1"/>
          <p:nvPr/>
        </p:nvSpPr>
        <p:spPr>
          <a:xfrm>
            <a:off x="616717" y="1923143"/>
            <a:ext cx="7910563" cy="369332"/>
          </a:xfrm>
          <a:prstGeom prst="rect">
            <a:avLst/>
          </a:prstGeom>
          <a:noFill/>
        </p:spPr>
        <p:txBody>
          <a:bodyPr wrap="none" rtlCol="0">
            <a:spAutoFit/>
          </a:bodyPr>
          <a:lstStyle/>
          <a:p>
            <a:r>
              <a:rPr lang="en-GB" dirty="0" smtClean="0"/>
              <a:t>Frequent words from the subset of tweets containing keywords ‘chicken’ and ‘flu’</a:t>
            </a:r>
          </a:p>
        </p:txBody>
      </p:sp>
      <p:sp>
        <p:nvSpPr>
          <p:cNvPr id="5" name="TextBox 4"/>
          <p:cNvSpPr txBox="1"/>
          <p:nvPr/>
        </p:nvSpPr>
        <p:spPr>
          <a:xfrm>
            <a:off x="2082403" y="4448317"/>
            <a:ext cx="4979190" cy="646331"/>
          </a:xfrm>
          <a:prstGeom prst="rect">
            <a:avLst/>
          </a:prstGeom>
          <a:noFill/>
        </p:spPr>
        <p:txBody>
          <a:bodyPr wrap="square" rtlCol="0">
            <a:spAutoFit/>
          </a:bodyPr>
          <a:lstStyle/>
          <a:p>
            <a:r>
              <a:rPr lang="en-GB" dirty="0" smtClean="0"/>
              <a:t>We remove these tweets from the selected set and apply the further analysis to the  remaining tweets.</a:t>
            </a:r>
          </a:p>
        </p:txBody>
      </p:sp>
      <p:sp>
        <p:nvSpPr>
          <p:cNvPr id="6" name="Slide Number Placeholder 5"/>
          <p:cNvSpPr>
            <a:spLocks noGrp="1"/>
          </p:cNvSpPr>
          <p:nvPr>
            <p:ph type="sldNum" sz="quarter" idx="12"/>
          </p:nvPr>
        </p:nvSpPr>
        <p:spPr/>
        <p:txBody>
          <a:bodyPr/>
          <a:lstStyle/>
          <a:p>
            <a:fld id="{FB8AE29E-CEF7-4D01-9252-1A41198295E8}" type="slidenum">
              <a:rPr lang="en-US" smtClean="0"/>
              <a:pPr/>
              <a:t>7</a:t>
            </a:fld>
            <a:endParaRPr lang="en-US"/>
          </a:p>
        </p:txBody>
      </p:sp>
    </p:spTree>
    <p:extLst>
      <p:ext uri="{BB962C8B-B14F-4D97-AF65-F5344CB8AC3E}">
        <p14:creationId xmlns:p14="http://schemas.microsoft.com/office/powerpoint/2010/main" val="21946280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Exploring interrelations: qualification</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61" y="1856968"/>
            <a:ext cx="2681186" cy="3083673"/>
          </a:xfrm>
          <a:prstGeom prst="rect">
            <a:avLst/>
          </a:prstGeom>
        </p:spPr>
      </p:pic>
      <p:sp>
        <p:nvSpPr>
          <p:cNvPr id="5" name="TextBox 4"/>
          <p:cNvSpPr txBox="1"/>
          <p:nvPr/>
        </p:nvSpPr>
        <p:spPr>
          <a:xfrm>
            <a:off x="356461" y="1472338"/>
            <a:ext cx="1364476" cy="369332"/>
          </a:xfrm>
          <a:prstGeom prst="rect">
            <a:avLst/>
          </a:prstGeom>
          <a:noFill/>
        </p:spPr>
        <p:txBody>
          <a:bodyPr wrap="none" rtlCol="0">
            <a:spAutoFit/>
          </a:bodyPr>
          <a:lstStyle/>
          <a:p>
            <a:r>
              <a:rPr lang="en-GB" dirty="0" smtClean="0"/>
              <a:t>qualification</a:t>
            </a:r>
          </a:p>
        </p:txBody>
      </p:sp>
      <p:pic>
        <p:nvPicPr>
          <p:cNvPr id="6" name="Picture 5"/>
          <p:cNvPicPr>
            <a:picLocks noChangeAspect="1"/>
          </p:cNvPicPr>
          <p:nvPr/>
        </p:nvPicPr>
        <p:blipFill>
          <a:blip r:embed="rId3"/>
          <a:stretch>
            <a:fillRect/>
          </a:stretch>
        </p:blipFill>
        <p:spPr>
          <a:xfrm>
            <a:off x="3257680" y="1865031"/>
            <a:ext cx="2659635" cy="3091200"/>
          </a:xfrm>
          <a:prstGeom prst="rect">
            <a:avLst/>
          </a:prstGeom>
        </p:spPr>
      </p:pic>
      <p:sp>
        <p:nvSpPr>
          <p:cNvPr id="7" name="TextBox 6"/>
          <p:cNvSpPr txBox="1"/>
          <p:nvPr/>
        </p:nvSpPr>
        <p:spPr>
          <a:xfrm>
            <a:off x="3257680" y="1472338"/>
            <a:ext cx="1689886" cy="369332"/>
          </a:xfrm>
          <a:prstGeom prst="rect">
            <a:avLst/>
          </a:prstGeom>
          <a:noFill/>
        </p:spPr>
        <p:txBody>
          <a:bodyPr wrap="none" rtlCol="0">
            <a:spAutoFit/>
          </a:bodyPr>
          <a:lstStyle/>
          <a:p>
            <a:r>
              <a:rPr lang="en-GB" dirty="0"/>
              <a:t>e</a:t>
            </a:r>
            <a:r>
              <a:rPr lang="en-GB" dirty="0" smtClean="0"/>
              <a:t>thnic structure</a:t>
            </a:r>
          </a:p>
        </p:txBody>
      </p:sp>
      <p:pic>
        <p:nvPicPr>
          <p:cNvPr id="8" name="Picture 7"/>
          <p:cNvPicPr>
            <a:picLocks noChangeAspect="1"/>
          </p:cNvPicPr>
          <p:nvPr/>
        </p:nvPicPr>
        <p:blipFill>
          <a:blip r:embed="rId4"/>
          <a:stretch>
            <a:fillRect/>
          </a:stretch>
        </p:blipFill>
        <p:spPr>
          <a:xfrm>
            <a:off x="6105171" y="1856967"/>
            <a:ext cx="2713365" cy="3107328"/>
          </a:xfrm>
          <a:prstGeom prst="rect">
            <a:avLst/>
          </a:prstGeom>
        </p:spPr>
      </p:pic>
      <p:sp>
        <p:nvSpPr>
          <p:cNvPr id="9" name="TextBox 8"/>
          <p:cNvSpPr txBox="1"/>
          <p:nvPr/>
        </p:nvSpPr>
        <p:spPr>
          <a:xfrm>
            <a:off x="6105171" y="1479986"/>
            <a:ext cx="1348446" cy="369332"/>
          </a:xfrm>
          <a:prstGeom prst="rect">
            <a:avLst/>
          </a:prstGeom>
          <a:noFill/>
        </p:spPr>
        <p:txBody>
          <a:bodyPr wrap="none" rtlCol="0">
            <a:spAutoFit/>
          </a:bodyPr>
          <a:lstStyle/>
          <a:p>
            <a:r>
              <a:rPr lang="en-GB" dirty="0" smtClean="0"/>
              <a:t>social status</a:t>
            </a:r>
          </a:p>
        </p:txBody>
      </p:sp>
      <p:sp>
        <p:nvSpPr>
          <p:cNvPr id="10" name="TextBox 9"/>
          <p:cNvSpPr txBox="1"/>
          <p:nvPr/>
        </p:nvSpPr>
        <p:spPr>
          <a:xfrm>
            <a:off x="356461" y="4987656"/>
            <a:ext cx="8462075" cy="1200329"/>
          </a:xfrm>
          <a:prstGeom prst="rect">
            <a:avLst/>
          </a:prstGeom>
          <a:noFill/>
        </p:spPr>
        <p:txBody>
          <a:bodyPr wrap="square" rtlCol="0">
            <a:spAutoFit/>
          </a:bodyPr>
          <a:lstStyle/>
          <a:p>
            <a:r>
              <a:rPr lang="en-GB" dirty="0" smtClean="0"/>
              <a:t>Colours from one projection are propagated to other projections, where background colouring has been turned off. We see that similarly coloured points tend to have close positions in these other projections. This indicates that the groups of attributes corresponding to these positions are interrelated.</a:t>
            </a:r>
          </a:p>
        </p:txBody>
      </p:sp>
      <p:sp>
        <p:nvSpPr>
          <p:cNvPr id="11" name="Slide Number Placeholder 10"/>
          <p:cNvSpPr>
            <a:spLocks noGrp="1"/>
          </p:cNvSpPr>
          <p:nvPr>
            <p:ph type="sldNum" sz="quarter" idx="12"/>
          </p:nvPr>
        </p:nvSpPr>
        <p:spPr/>
        <p:txBody>
          <a:bodyPr/>
          <a:lstStyle/>
          <a:p>
            <a:fld id="{FB8AE29E-CEF7-4D01-9252-1A41198295E8}" type="slidenum">
              <a:rPr lang="en-GB" noProof="0" smtClean="0"/>
              <a:pPr/>
              <a:t>70</a:t>
            </a:fld>
            <a:endParaRPr lang="en-GB" noProof="0" dirty="0"/>
          </a:p>
        </p:txBody>
      </p:sp>
    </p:spTree>
    <p:extLst>
      <p:ext uri="{BB962C8B-B14F-4D97-AF65-F5344CB8AC3E}">
        <p14:creationId xmlns:p14="http://schemas.microsoft.com/office/powerpoint/2010/main" val="27740548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6509" y="3375932"/>
            <a:ext cx="5148007" cy="3339840"/>
          </a:xfrm>
          <a:prstGeom prst="rect">
            <a:avLst/>
          </a:prstGeom>
        </p:spPr>
      </p:pic>
      <p:pic>
        <p:nvPicPr>
          <p:cNvPr id="5" name="Picture 4"/>
          <p:cNvPicPr>
            <a:picLocks noChangeAspect="1"/>
          </p:cNvPicPr>
          <p:nvPr/>
        </p:nvPicPr>
        <p:blipFill>
          <a:blip r:embed="rId3"/>
          <a:stretch>
            <a:fillRect/>
          </a:stretch>
        </p:blipFill>
        <p:spPr>
          <a:xfrm>
            <a:off x="509628" y="702135"/>
            <a:ext cx="3655320" cy="2557800"/>
          </a:xfrm>
          <a:prstGeom prst="rect">
            <a:avLst/>
          </a:prstGeom>
        </p:spPr>
      </p:pic>
      <p:pic>
        <p:nvPicPr>
          <p:cNvPr id="6" name="Picture 5"/>
          <p:cNvPicPr>
            <a:picLocks noChangeAspect="1"/>
          </p:cNvPicPr>
          <p:nvPr/>
        </p:nvPicPr>
        <p:blipFill>
          <a:blip r:embed="rId4"/>
          <a:stretch>
            <a:fillRect/>
          </a:stretch>
        </p:blipFill>
        <p:spPr>
          <a:xfrm>
            <a:off x="4988595" y="702135"/>
            <a:ext cx="3661196" cy="2710680"/>
          </a:xfrm>
          <a:prstGeom prst="rect">
            <a:avLst/>
          </a:prstGeom>
        </p:spPr>
      </p:pic>
      <p:sp>
        <p:nvSpPr>
          <p:cNvPr id="7" name="TextBox 6"/>
          <p:cNvSpPr txBox="1"/>
          <p:nvPr/>
        </p:nvSpPr>
        <p:spPr>
          <a:xfrm>
            <a:off x="509628" y="332803"/>
            <a:ext cx="1364476" cy="369332"/>
          </a:xfrm>
          <a:prstGeom prst="rect">
            <a:avLst/>
          </a:prstGeom>
          <a:noFill/>
        </p:spPr>
        <p:txBody>
          <a:bodyPr wrap="none" rtlCol="0">
            <a:spAutoFit/>
          </a:bodyPr>
          <a:lstStyle/>
          <a:p>
            <a:r>
              <a:rPr lang="en-GB" dirty="0" smtClean="0"/>
              <a:t>qualification</a:t>
            </a:r>
          </a:p>
        </p:txBody>
      </p:sp>
      <p:sp>
        <p:nvSpPr>
          <p:cNvPr id="8" name="TextBox 7"/>
          <p:cNvSpPr txBox="1"/>
          <p:nvPr/>
        </p:nvSpPr>
        <p:spPr>
          <a:xfrm>
            <a:off x="193756" y="3688973"/>
            <a:ext cx="1689886" cy="369332"/>
          </a:xfrm>
          <a:prstGeom prst="rect">
            <a:avLst/>
          </a:prstGeom>
          <a:noFill/>
        </p:spPr>
        <p:txBody>
          <a:bodyPr wrap="none" rtlCol="0">
            <a:spAutoFit/>
          </a:bodyPr>
          <a:lstStyle/>
          <a:p>
            <a:r>
              <a:rPr lang="en-GB" dirty="0"/>
              <a:t>e</a:t>
            </a:r>
            <a:r>
              <a:rPr lang="en-GB" dirty="0" smtClean="0"/>
              <a:t>thnic structure</a:t>
            </a:r>
          </a:p>
        </p:txBody>
      </p:sp>
      <p:sp>
        <p:nvSpPr>
          <p:cNvPr id="9" name="TextBox 8"/>
          <p:cNvSpPr txBox="1"/>
          <p:nvPr/>
        </p:nvSpPr>
        <p:spPr>
          <a:xfrm>
            <a:off x="4988595" y="332803"/>
            <a:ext cx="1348446" cy="369332"/>
          </a:xfrm>
          <a:prstGeom prst="rect">
            <a:avLst/>
          </a:prstGeom>
          <a:noFill/>
        </p:spPr>
        <p:txBody>
          <a:bodyPr wrap="none" rtlCol="0">
            <a:spAutoFit/>
          </a:bodyPr>
          <a:lstStyle/>
          <a:p>
            <a:r>
              <a:rPr lang="en-GB" dirty="0" smtClean="0"/>
              <a:t>social status</a:t>
            </a:r>
          </a:p>
        </p:txBody>
      </p:sp>
      <p:sp>
        <p:nvSpPr>
          <p:cNvPr id="3" name="Slide Number Placeholder 2"/>
          <p:cNvSpPr>
            <a:spLocks noGrp="1"/>
          </p:cNvSpPr>
          <p:nvPr>
            <p:ph type="sldNum" sz="quarter" idx="12"/>
          </p:nvPr>
        </p:nvSpPr>
        <p:spPr/>
        <p:txBody>
          <a:bodyPr/>
          <a:lstStyle/>
          <a:p>
            <a:fld id="{FB8AE29E-CEF7-4D01-9252-1A41198295E8}" type="slidenum">
              <a:rPr lang="en-US" smtClean="0"/>
              <a:pPr/>
              <a:t>71</a:t>
            </a:fld>
            <a:endParaRPr lang="en-US"/>
          </a:p>
        </p:txBody>
      </p:sp>
    </p:spTree>
    <p:extLst>
      <p:ext uri="{BB962C8B-B14F-4D97-AF65-F5344CB8AC3E}">
        <p14:creationId xmlns:p14="http://schemas.microsoft.com/office/powerpoint/2010/main" val="4341128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Exploring interrelations: social status</a:t>
            </a:r>
            <a:endParaRPr lang="en-GB" dirty="0"/>
          </a:p>
        </p:txBody>
      </p:sp>
      <p:sp>
        <p:nvSpPr>
          <p:cNvPr id="4" name="TextBox 3"/>
          <p:cNvSpPr txBox="1"/>
          <p:nvPr/>
        </p:nvSpPr>
        <p:spPr>
          <a:xfrm>
            <a:off x="356461" y="1472338"/>
            <a:ext cx="1364476" cy="369332"/>
          </a:xfrm>
          <a:prstGeom prst="rect">
            <a:avLst/>
          </a:prstGeom>
          <a:noFill/>
        </p:spPr>
        <p:txBody>
          <a:bodyPr wrap="none" rtlCol="0">
            <a:spAutoFit/>
          </a:bodyPr>
          <a:lstStyle/>
          <a:p>
            <a:r>
              <a:rPr lang="en-GB" dirty="0" smtClean="0"/>
              <a:t>qualification</a:t>
            </a:r>
          </a:p>
        </p:txBody>
      </p:sp>
      <p:sp>
        <p:nvSpPr>
          <p:cNvPr id="5" name="TextBox 4"/>
          <p:cNvSpPr txBox="1"/>
          <p:nvPr/>
        </p:nvSpPr>
        <p:spPr>
          <a:xfrm>
            <a:off x="3257680" y="1472338"/>
            <a:ext cx="1689886" cy="369332"/>
          </a:xfrm>
          <a:prstGeom prst="rect">
            <a:avLst/>
          </a:prstGeom>
          <a:noFill/>
        </p:spPr>
        <p:txBody>
          <a:bodyPr wrap="none" rtlCol="0">
            <a:spAutoFit/>
          </a:bodyPr>
          <a:lstStyle/>
          <a:p>
            <a:r>
              <a:rPr lang="en-GB" dirty="0"/>
              <a:t>e</a:t>
            </a:r>
            <a:r>
              <a:rPr lang="en-GB" dirty="0" smtClean="0"/>
              <a:t>thnic structure</a:t>
            </a:r>
          </a:p>
        </p:txBody>
      </p:sp>
      <p:sp>
        <p:nvSpPr>
          <p:cNvPr id="6" name="TextBox 5"/>
          <p:cNvSpPr txBox="1"/>
          <p:nvPr/>
        </p:nvSpPr>
        <p:spPr>
          <a:xfrm>
            <a:off x="6105171" y="1479986"/>
            <a:ext cx="1348446" cy="369332"/>
          </a:xfrm>
          <a:prstGeom prst="rect">
            <a:avLst/>
          </a:prstGeom>
          <a:noFill/>
        </p:spPr>
        <p:txBody>
          <a:bodyPr wrap="none" rtlCol="0">
            <a:spAutoFit/>
          </a:bodyPr>
          <a:lstStyle/>
          <a:p>
            <a:r>
              <a:rPr lang="en-GB" dirty="0" smtClean="0"/>
              <a:t>social status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158" y="1887975"/>
            <a:ext cx="2687378" cy="3077481"/>
          </a:xfrm>
          <a:prstGeom prst="rect">
            <a:avLst/>
          </a:prstGeom>
        </p:spPr>
      </p:pic>
      <p:pic>
        <p:nvPicPr>
          <p:cNvPr id="8" name="Picture 7"/>
          <p:cNvPicPr>
            <a:picLocks noChangeAspect="1"/>
          </p:cNvPicPr>
          <p:nvPr/>
        </p:nvPicPr>
        <p:blipFill>
          <a:blip r:embed="rId3"/>
          <a:stretch>
            <a:fillRect/>
          </a:stretch>
        </p:blipFill>
        <p:spPr>
          <a:xfrm>
            <a:off x="356461" y="1856966"/>
            <a:ext cx="2739391" cy="3161340"/>
          </a:xfrm>
          <a:prstGeom prst="rect">
            <a:avLst/>
          </a:prstGeom>
        </p:spPr>
      </p:pic>
      <p:pic>
        <p:nvPicPr>
          <p:cNvPr id="9" name="Picture 8"/>
          <p:cNvPicPr>
            <a:picLocks noChangeAspect="1"/>
          </p:cNvPicPr>
          <p:nvPr/>
        </p:nvPicPr>
        <p:blipFill>
          <a:blip r:embed="rId4"/>
          <a:stretch>
            <a:fillRect/>
          </a:stretch>
        </p:blipFill>
        <p:spPr>
          <a:xfrm>
            <a:off x="3239630" y="1856966"/>
            <a:ext cx="2695735" cy="3139500"/>
          </a:xfrm>
          <a:prstGeom prst="rect">
            <a:avLst/>
          </a:prstGeom>
        </p:spPr>
      </p:pic>
      <p:sp>
        <p:nvSpPr>
          <p:cNvPr id="10" name="TextBox 9"/>
          <p:cNvSpPr txBox="1"/>
          <p:nvPr/>
        </p:nvSpPr>
        <p:spPr>
          <a:xfrm>
            <a:off x="356461" y="5210629"/>
            <a:ext cx="5674951" cy="369332"/>
          </a:xfrm>
          <a:prstGeom prst="rect">
            <a:avLst/>
          </a:prstGeom>
          <a:noFill/>
        </p:spPr>
        <p:txBody>
          <a:bodyPr wrap="none" rtlCol="0">
            <a:spAutoFit/>
          </a:bodyPr>
          <a:lstStyle/>
          <a:p>
            <a:r>
              <a:rPr lang="en-GB" dirty="0" smtClean="0"/>
              <a:t>Again, we see an indication of quite high interrelatedness.</a:t>
            </a:r>
          </a:p>
        </p:txBody>
      </p:sp>
      <p:sp>
        <p:nvSpPr>
          <p:cNvPr id="11" name="Slide Number Placeholder 10"/>
          <p:cNvSpPr>
            <a:spLocks noGrp="1"/>
          </p:cNvSpPr>
          <p:nvPr>
            <p:ph type="sldNum" sz="quarter" idx="12"/>
          </p:nvPr>
        </p:nvSpPr>
        <p:spPr/>
        <p:txBody>
          <a:bodyPr/>
          <a:lstStyle/>
          <a:p>
            <a:fld id="{FB8AE29E-CEF7-4D01-9252-1A41198295E8}" type="slidenum">
              <a:rPr lang="en-GB" noProof="0" smtClean="0"/>
              <a:pPr/>
              <a:t>72</a:t>
            </a:fld>
            <a:endParaRPr lang="en-GB" noProof="0" dirty="0"/>
          </a:p>
        </p:txBody>
      </p:sp>
    </p:spTree>
    <p:extLst>
      <p:ext uri="{BB962C8B-B14F-4D97-AF65-F5344CB8AC3E}">
        <p14:creationId xmlns:p14="http://schemas.microsoft.com/office/powerpoint/2010/main" val="16388710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9146" y="716580"/>
            <a:ext cx="3661196" cy="2422560"/>
          </a:xfrm>
          <a:prstGeom prst="rect">
            <a:avLst/>
          </a:prstGeom>
        </p:spPr>
      </p:pic>
      <p:pic>
        <p:nvPicPr>
          <p:cNvPr id="5" name="Picture 4"/>
          <p:cNvPicPr>
            <a:picLocks noChangeAspect="1"/>
          </p:cNvPicPr>
          <p:nvPr/>
        </p:nvPicPr>
        <p:blipFill>
          <a:blip r:embed="rId3"/>
          <a:stretch>
            <a:fillRect/>
          </a:stretch>
        </p:blipFill>
        <p:spPr>
          <a:xfrm>
            <a:off x="1883642" y="3274380"/>
            <a:ext cx="5148007" cy="3316320"/>
          </a:xfrm>
          <a:prstGeom prst="rect">
            <a:avLst/>
          </a:prstGeom>
        </p:spPr>
      </p:pic>
      <p:pic>
        <p:nvPicPr>
          <p:cNvPr id="4" name="Picture 3"/>
          <p:cNvPicPr>
            <a:picLocks noChangeAspect="1"/>
          </p:cNvPicPr>
          <p:nvPr/>
        </p:nvPicPr>
        <p:blipFill>
          <a:blip r:embed="rId4"/>
          <a:stretch>
            <a:fillRect/>
          </a:stretch>
        </p:blipFill>
        <p:spPr>
          <a:xfrm>
            <a:off x="4834885" y="716580"/>
            <a:ext cx="3655320" cy="2557800"/>
          </a:xfrm>
          <a:prstGeom prst="rect">
            <a:avLst/>
          </a:prstGeom>
        </p:spPr>
      </p:pic>
      <p:sp>
        <p:nvSpPr>
          <p:cNvPr id="6" name="TextBox 5"/>
          <p:cNvSpPr txBox="1"/>
          <p:nvPr/>
        </p:nvSpPr>
        <p:spPr>
          <a:xfrm>
            <a:off x="4834885" y="347248"/>
            <a:ext cx="1364476" cy="369332"/>
          </a:xfrm>
          <a:prstGeom prst="rect">
            <a:avLst/>
          </a:prstGeom>
          <a:noFill/>
        </p:spPr>
        <p:txBody>
          <a:bodyPr wrap="none" rtlCol="0">
            <a:spAutoFit/>
          </a:bodyPr>
          <a:lstStyle/>
          <a:p>
            <a:r>
              <a:rPr lang="en-GB" dirty="0" smtClean="0"/>
              <a:t>qualification</a:t>
            </a:r>
          </a:p>
        </p:txBody>
      </p:sp>
      <p:sp>
        <p:nvSpPr>
          <p:cNvPr id="7" name="TextBox 6"/>
          <p:cNvSpPr txBox="1"/>
          <p:nvPr/>
        </p:nvSpPr>
        <p:spPr>
          <a:xfrm>
            <a:off x="193756" y="3688973"/>
            <a:ext cx="1689886" cy="369332"/>
          </a:xfrm>
          <a:prstGeom prst="rect">
            <a:avLst/>
          </a:prstGeom>
          <a:noFill/>
        </p:spPr>
        <p:txBody>
          <a:bodyPr wrap="none" rtlCol="0">
            <a:spAutoFit/>
          </a:bodyPr>
          <a:lstStyle/>
          <a:p>
            <a:r>
              <a:rPr lang="en-GB" dirty="0"/>
              <a:t>e</a:t>
            </a:r>
            <a:r>
              <a:rPr lang="en-GB" dirty="0" smtClean="0"/>
              <a:t>thnic structure</a:t>
            </a:r>
          </a:p>
        </p:txBody>
      </p:sp>
      <p:sp>
        <p:nvSpPr>
          <p:cNvPr id="8" name="TextBox 7"/>
          <p:cNvSpPr txBox="1"/>
          <p:nvPr/>
        </p:nvSpPr>
        <p:spPr>
          <a:xfrm>
            <a:off x="469146" y="347248"/>
            <a:ext cx="1348446" cy="369332"/>
          </a:xfrm>
          <a:prstGeom prst="rect">
            <a:avLst/>
          </a:prstGeom>
          <a:noFill/>
        </p:spPr>
        <p:txBody>
          <a:bodyPr wrap="none" rtlCol="0">
            <a:spAutoFit/>
          </a:bodyPr>
          <a:lstStyle/>
          <a:p>
            <a:r>
              <a:rPr lang="en-GB" dirty="0" smtClean="0"/>
              <a:t>social status</a:t>
            </a:r>
          </a:p>
        </p:txBody>
      </p:sp>
      <p:sp>
        <p:nvSpPr>
          <p:cNvPr id="9" name="Slide Number Placeholder 8"/>
          <p:cNvSpPr>
            <a:spLocks noGrp="1"/>
          </p:cNvSpPr>
          <p:nvPr>
            <p:ph type="sldNum" sz="quarter" idx="12"/>
          </p:nvPr>
        </p:nvSpPr>
        <p:spPr/>
        <p:txBody>
          <a:bodyPr/>
          <a:lstStyle/>
          <a:p>
            <a:fld id="{FB8AE29E-CEF7-4D01-9252-1A41198295E8}" type="slidenum">
              <a:rPr lang="en-US" smtClean="0"/>
              <a:pPr/>
              <a:t>73</a:t>
            </a:fld>
            <a:endParaRPr lang="en-US"/>
          </a:p>
        </p:txBody>
      </p:sp>
    </p:spTree>
    <p:extLst>
      <p:ext uri="{BB962C8B-B14F-4D97-AF65-F5344CB8AC3E}">
        <p14:creationId xmlns:p14="http://schemas.microsoft.com/office/powerpoint/2010/main" val="23588509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Exploring interrelations: ethnic structure</a:t>
            </a:r>
            <a:endParaRPr lang="en-GB" dirty="0"/>
          </a:p>
        </p:txBody>
      </p:sp>
      <p:sp>
        <p:nvSpPr>
          <p:cNvPr id="4" name="TextBox 3"/>
          <p:cNvSpPr txBox="1"/>
          <p:nvPr/>
        </p:nvSpPr>
        <p:spPr>
          <a:xfrm>
            <a:off x="356461" y="1472338"/>
            <a:ext cx="1364476" cy="369332"/>
          </a:xfrm>
          <a:prstGeom prst="rect">
            <a:avLst/>
          </a:prstGeom>
          <a:noFill/>
        </p:spPr>
        <p:txBody>
          <a:bodyPr wrap="none" rtlCol="0">
            <a:spAutoFit/>
          </a:bodyPr>
          <a:lstStyle/>
          <a:p>
            <a:r>
              <a:rPr lang="en-GB" dirty="0" smtClean="0"/>
              <a:t>qualification</a:t>
            </a:r>
          </a:p>
        </p:txBody>
      </p:sp>
      <p:sp>
        <p:nvSpPr>
          <p:cNvPr id="5" name="TextBox 4"/>
          <p:cNvSpPr txBox="1"/>
          <p:nvPr/>
        </p:nvSpPr>
        <p:spPr>
          <a:xfrm>
            <a:off x="3257680" y="1472338"/>
            <a:ext cx="1689886" cy="369332"/>
          </a:xfrm>
          <a:prstGeom prst="rect">
            <a:avLst/>
          </a:prstGeom>
          <a:noFill/>
        </p:spPr>
        <p:txBody>
          <a:bodyPr wrap="none" rtlCol="0">
            <a:spAutoFit/>
          </a:bodyPr>
          <a:lstStyle/>
          <a:p>
            <a:r>
              <a:rPr lang="en-GB" dirty="0"/>
              <a:t>e</a:t>
            </a:r>
            <a:r>
              <a:rPr lang="en-GB" dirty="0" smtClean="0"/>
              <a:t>thnic structure</a:t>
            </a:r>
          </a:p>
        </p:txBody>
      </p:sp>
      <p:sp>
        <p:nvSpPr>
          <p:cNvPr id="6" name="TextBox 5"/>
          <p:cNvSpPr txBox="1"/>
          <p:nvPr/>
        </p:nvSpPr>
        <p:spPr>
          <a:xfrm>
            <a:off x="6105171" y="1479986"/>
            <a:ext cx="1348446" cy="369332"/>
          </a:xfrm>
          <a:prstGeom prst="rect">
            <a:avLst/>
          </a:prstGeom>
          <a:noFill/>
        </p:spPr>
        <p:txBody>
          <a:bodyPr wrap="none" rtlCol="0">
            <a:spAutoFit/>
          </a:bodyPr>
          <a:lstStyle/>
          <a:p>
            <a:r>
              <a:rPr lang="en-GB" dirty="0" smtClean="0"/>
              <a:t>social status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0120" y="1841670"/>
            <a:ext cx="2706240" cy="3153025"/>
          </a:xfrm>
          <a:prstGeom prst="rect">
            <a:avLst/>
          </a:prstGeom>
        </p:spPr>
      </p:pic>
      <p:pic>
        <p:nvPicPr>
          <p:cNvPr id="8" name="Picture 7"/>
          <p:cNvPicPr>
            <a:picLocks noChangeAspect="1"/>
          </p:cNvPicPr>
          <p:nvPr/>
        </p:nvPicPr>
        <p:blipFill>
          <a:blip r:embed="rId3"/>
          <a:stretch>
            <a:fillRect/>
          </a:stretch>
        </p:blipFill>
        <p:spPr>
          <a:xfrm>
            <a:off x="356461" y="1849318"/>
            <a:ext cx="2744848" cy="3161340"/>
          </a:xfrm>
          <a:prstGeom prst="rect">
            <a:avLst/>
          </a:prstGeom>
        </p:spPr>
      </p:pic>
      <p:pic>
        <p:nvPicPr>
          <p:cNvPr id="9" name="Picture 8"/>
          <p:cNvPicPr>
            <a:picLocks noChangeAspect="1"/>
          </p:cNvPicPr>
          <p:nvPr/>
        </p:nvPicPr>
        <p:blipFill>
          <a:blip r:embed="rId4"/>
          <a:stretch>
            <a:fillRect/>
          </a:stretch>
        </p:blipFill>
        <p:spPr>
          <a:xfrm>
            <a:off x="6105171" y="1841670"/>
            <a:ext cx="2766676" cy="3155880"/>
          </a:xfrm>
          <a:prstGeom prst="rect">
            <a:avLst/>
          </a:prstGeom>
        </p:spPr>
      </p:pic>
      <p:sp>
        <p:nvSpPr>
          <p:cNvPr id="10" name="TextBox 9"/>
          <p:cNvSpPr txBox="1"/>
          <p:nvPr/>
        </p:nvSpPr>
        <p:spPr>
          <a:xfrm>
            <a:off x="356462" y="5202972"/>
            <a:ext cx="8515386" cy="923330"/>
          </a:xfrm>
          <a:prstGeom prst="rect">
            <a:avLst/>
          </a:prstGeom>
          <a:noFill/>
        </p:spPr>
        <p:txBody>
          <a:bodyPr wrap="square" rtlCol="0">
            <a:spAutoFit/>
          </a:bodyPr>
          <a:lstStyle/>
          <a:p>
            <a:r>
              <a:rPr lang="en-GB" dirty="0" smtClean="0"/>
              <a:t>We see a higher mixture of colours in the qualification projection than in the social status projection, which means that there is higher interrelation between the ethnic structure and the social status than between the ethnic structure and the qualification level.</a:t>
            </a:r>
          </a:p>
        </p:txBody>
      </p:sp>
      <p:sp>
        <p:nvSpPr>
          <p:cNvPr id="11" name="Slide Number Placeholder 10"/>
          <p:cNvSpPr>
            <a:spLocks noGrp="1"/>
          </p:cNvSpPr>
          <p:nvPr>
            <p:ph type="sldNum" sz="quarter" idx="12"/>
          </p:nvPr>
        </p:nvSpPr>
        <p:spPr/>
        <p:txBody>
          <a:bodyPr/>
          <a:lstStyle/>
          <a:p>
            <a:fld id="{FB8AE29E-CEF7-4D01-9252-1A41198295E8}" type="slidenum">
              <a:rPr lang="en-GB" noProof="0" smtClean="0"/>
              <a:pPr/>
              <a:t>74</a:t>
            </a:fld>
            <a:endParaRPr lang="en-GB" noProof="0" dirty="0"/>
          </a:p>
        </p:txBody>
      </p:sp>
    </p:spTree>
    <p:extLst>
      <p:ext uri="{BB962C8B-B14F-4D97-AF65-F5344CB8AC3E}">
        <p14:creationId xmlns:p14="http://schemas.microsoft.com/office/powerpoint/2010/main" val="13298640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22493" y="304353"/>
            <a:ext cx="4824787" cy="3304560"/>
          </a:xfrm>
          <a:prstGeom prst="rect">
            <a:avLst/>
          </a:prstGeom>
        </p:spPr>
      </p:pic>
      <p:pic>
        <p:nvPicPr>
          <p:cNvPr id="4" name="Picture 3"/>
          <p:cNvPicPr>
            <a:picLocks noChangeAspect="1"/>
          </p:cNvPicPr>
          <p:nvPr/>
        </p:nvPicPr>
        <p:blipFill>
          <a:blip r:embed="rId3"/>
          <a:stretch>
            <a:fillRect/>
          </a:stretch>
        </p:blipFill>
        <p:spPr>
          <a:xfrm>
            <a:off x="378238" y="4150412"/>
            <a:ext cx="3661196" cy="2381400"/>
          </a:xfrm>
          <a:prstGeom prst="rect">
            <a:avLst/>
          </a:prstGeom>
        </p:spPr>
      </p:pic>
      <p:pic>
        <p:nvPicPr>
          <p:cNvPr id="5" name="Picture 4"/>
          <p:cNvPicPr>
            <a:picLocks noChangeAspect="1"/>
          </p:cNvPicPr>
          <p:nvPr/>
        </p:nvPicPr>
        <p:blipFill>
          <a:blip r:embed="rId4"/>
          <a:stretch>
            <a:fillRect/>
          </a:stretch>
        </p:blipFill>
        <p:spPr>
          <a:xfrm>
            <a:off x="4834887" y="3962252"/>
            <a:ext cx="3655320" cy="2569560"/>
          </a:xfrm>
          <a:prstGeom prst="rect">
            <a:avLst/>
          </a:prstGeom>
        </p:spPr>
      </p:pic>
      <p:sp>
        <p:nvSpPr>
          <p:cNvPr id="6" name="TextBox 5"/>
          <p:cNvSpPr txBox="1"/>
          <p:nvPr/>
        </p:nvSpPr>
        <p:spPr>
          <a:xfrm>
            <a:off x="5742028" y="3631069"/>
            <a:ext cx="1364476" cy="369332"/>
          </a:xfrm>
          <a:prstGeom prst="rect">
            <a:avLst/>
          </a:prstGeom>
          <a:noFill/>
        </p:spPr>
        <p:txBody>
          <a:bodyPr wrap="none" rtlCol="0">
            <a:spAutoFit/>
          </a:bodyPr>
          <a:lstStyle/>
          <a:p>
            <a:r>
              <a:rPr lang="en-GB" dirty="0" smtClean="0"/>
              <a:t>qualification</a:t>
            </a:r>
          </a:p>
        </p:txBody>
      </p:sp>
      <p:sp>
        <p:nvSpPr>
          <p:cNvPr id="7" name="TextBox 6"/>
          <p:cNvSpPr txBox="1"/>
          <p:nvPr/>
        </p:nvSpPr>
        <p:spPr>
          <a:xfrm>
            <a:off x="732607" y="304353"/>
            <a:ext cx="1689886" cy="369332"/>
          </a:xfrm>
          <a:prstGeom prst="rect">
            <a:avLst/>
          </a:prstGeom>
          <a:noFill/>
        </p:spPr>
        <p:txBody>
          <a:bodyPr wrap="none" rtlCol="0">
            <a:spAutoFit/>
          </a:bodyPr>
          <a:lstStyle/>
          <a:p>
            <a:r>
              <a:rPr lang="en-GB" dirty="0"/>
              <a:t>e</a:t>
            </a:r>
            <a:r>
              <a:rPr lang="en-GB" dirty="0" smtClean="0"/>
              <a:t>thnic structure</a:t>
            </a:r>
          </a:p>
        </p:txBody>
      </p:sp>
      <p:sp>
        <p:nvSpPr>
          <p:cNvPr id="8" name="TextBox 7"/>
          <p:cNvSpPr txBox="1"/>
          <p:nvPr/>
        </p:nvSpPr>
        <p:spPr>
          <a:xfrm>
            <a:off x="378238" y="3736767"/>
            <a:ext cx="1348446" cy="369332"/>
          </a:xfrm>
          <a:prstGeom prst="rect">
            <a:avLst/>
          </a:prstGeom>
          <a:noFill/>
        </p:spPr>
        <p:txBody>
          <a:bodyPr wrap="none" rtlCol="0">
            <a:spAutoFit/>
          </a:bodyPr>
          <a:lstStyle/>
          <a:p>
            <a:r>
              <a:rPr lang="en-GB" dirty="0" smtClean="0"/>
              <a:t>social status</a:t>
            </a:r>
          </a:p>
        </p:txBody>
      </p:sp>
      <p:sp>
        <p:nvSpPr>
          <p:cNvPr id="9" name="TextBox 8"/>
          <p:cNvSpPr txBox="1"/>
          <p:nvPr/>
        </p:nvSpPr>
        <p:spPr>
          <a:xfrm>
            <a:off x="1960295" y="4303485"/>
            <a:ext cx="603050" cy="307777"/>
          </a:xfrm>
          <a:prstGeom prst="rect">
            <a:avLst/>
          </a:prstGeom>
          <a:noFill/>
        </p:spPr>
        <p:txBody>
          <a:bodyPr wrap="none" rtlCol="0">
            <a:spAutoFit/>
          </a:bodyPr>
          <a:lstStyle/>
          <a:p>
            <a:r>
              <a:rPr lang="en-GB" sz="1400" dirty="0" smtClean="0"/>
              <a:t>white</a:t>
            </a:r>
          </a:p>
        </p:txBody>
      </p:sp>
      <p:sp>
        <p:nvSpPr>
          <p:cNvPr id="10" name="TextBox 9"/>
          <p:cNvSpPr txBox="1"/>
          <p:nvPr/>
        </p:nvSpPr>
        <p:spPr>
          <a:xfrm>
            <a:off x="291153" y="6196758"/>
            <a:ext cx="603050" cy="307777"/>
          </a:xfrm>
          <a:prstGeom prst="rect">
            <a:avLst/>
          </a:prstGeom>
          <a:noFill/>
        </p:spPr>
        <p:txBody>
          <a:bodyPr wrap="none" rtlCol="0">
            <a:spAutoFit/>
          </a:bodyPr>
          <a:lstStyle/>
          <a:p>
            <a:r>
              <a:rPr lang="en-GB" sz="1400" dirty="0" smtClean="0"/>
              <a:t>white</a:t>
            </a:r>
          </a:p>
        </p:txBody>
      </p:sp>
      <p:sp>
        <p:nvSpPr>
          <p:cNvPr id="11" name="TextBox 10"/>
          <p:cNvSpPr txBox="1"/>
          <p:nvPr/>
        </p:nvSpPr>
        <p:spPr>
          <a:xfrm>
            <a:off x="4834886" y="4129013"/>
            <a:ext cx="603050" cy="307777"/>
          </a:xfrm>
          <a:prstGeom prst="rect">
            <a:avLst/>
          </a:prstGeom>
          <a:noFill/>
        </p:spPr>
        <p:txBody>
          <a:bodyPr wrap="none" rtlCol="0">
            <a:spAutoFit/>
          </a:bodyPr>
          <a:lstStyle/>
          <a:p>
            <a:r>
              <a:rPr lang="en-GB" sz="1400" dirty="0" smtClean="0"/>
              <a:t>white</a:t>
            </a:r>
          </a:p>
        </p:txBody>
      </p:sp>
      <p:sp>
        <p:nvSpPr>
          <p:cNvPr id="12" name="TextBox 11"/>
          <p:cNvSpPr txBox="1"/>
          <p:nvPr/>
        </p:nvSpPr>
        <p:spPr>
          <a:xfrm>
            <a:off x="6459611" y="4720730"/>
            <a:ext cx="603050" cy="307777"/>
          </a:xfrm>
          <a:prstGeom prst="rect">
            <a:avLst/>
          </a:prstGeom>
          <a:noFill/>
        </p:spPr>
        <p:txBody>
          <a:bodyPr wrap="none" rtlCol="0">
            <a:spAutoFit/>
          </a:bodyPr>
          <a:lstStyle/>
          <a:p>
            <a:r>
              <a:rPr lang="en-GB" sz="1400" dirty="0" smtClean="0"/>
              <a:t>white</a:t>
            </a:r>
          </a:p>
        </p:txBody>
      </p:sp>
      <p:sp>
        <p:nvSpPr>
          <p:cNvPr id="13" name="TextBox 12"/>
          <p:cNvSpPr txBox="1"/>
          <p:nvPr/>
        </p:nvSpPr>
        <p:spPr>
          <a:xfrm>
            <a:off x="6425840" y="6168918"/>
            <a:ext cx="603050" cy="307777"/>
          </a:xfrm>
          <a:prstGeom prst="rect">
            <a:avLst/>
          </a:prstGeom>
          <a:noFill/>
        </p:spPr>
        <p:txBody>
          <a:bodyPr wrap="none" rtlCol="0">
            <a:spAutoFit/>
          </a:bodyPr>
          <a:lstStyle/>
          <a:p>
            <a:r>
              <a:rPr lang="en-GB" sz="1400" dirty="0" smtClean="0"/>
              <a:t>white</a:t>
            </a:r>
          </a:p>
        </p:txBody>
      </p:sp>
      <p:sp>
        <p:nvSpPr>
          <p:cNvPr id="14" name="TextBox 13"/>
          <p:cNvSpPr txBox="1"/>
          <p:nvPr/>
        </p:nvSpPr>
        <p:spPr>
          <a:xfrm>
            <a:off x="291153" y="4078714"/>
            <a:ext cx="837089" cy="307777"/>
          </a:xfrm>
          <a:prstGeom prst="rect">
            <a:avLst/>
          </a:prstGeom>
          <a:solidFill>
            <a:srgbClr val="FFFFFF">
              <a:alpha val="50196"/>
            </a:srgbClr>
          </a:solidFill>
        </p:spPr>
        <p:txBody>
          <a:bodyPr wrap="none" rtlCol="0">
            <a:spAutoFit/>
          </a:bodyPr>
          <a:lstStyle/>
          <a:p>
            <a:r>
              <a:rPr lang="en-GB" sz="1400" dirty="0" smtClean="0"/>
              <a:t>coloured</a:t>
            </a:r>
          </a:p>
        </p:txBody>
      </p:sp>
      <p:sp>
        <p:nvSpPr>
          <p:cNvPr id="15" name="TextBox 14"/>
          <p:cNvSpPr txBox="1"/>
          <p:nvPr/>
        </p:nvSpPr>
        <p:spPr>
          <a:xfrm>
            <a:off x="1790291" y="6477042"/>
            <a:ext cx="837089" cy="307777"/>
          </a:xfrm>
          <a:prstGeom prst="rect">
            <a:avLst/>
          </a:prstGeom>
          <a:noFill/>
        </p:spPr>
        <p:txBody>
          <a:bodyPr wrap="none" rtlCol="0">
            <a:spAutoFit/>
          </a:bodyPr>
          <a:lstStyle/>
          <a:p>
            <a:r>
              <a:rPr lang="en-GB" sz="1400" dirty="0" smtClean="0"/>
              <a:t>coloured</a:t>
            </a:r>
          </a:p>
        </p:txBody>
      </p:sp>
      <p:sp>
        <p:nvSpPr>
          <p:cNvPr id="16" name="TextBox 15"/>
          <p:cNvSpPr txBox="1"/>
          <p:nvPr/>
        </p:nvSpPr>
        <p:spPr>
          <a:xfrm>
            <a:off x="5437936" y="3897456"/>
            <a:ext cx="837089" cy="307777"/>
          </a:xfrm>
          <a:prstGeom prst="rect">
            <a:avLst/>
          </a:prstGeom>
          <a:noFill/>
        </p:spPr>
        <p:txBody>
          <a:bodyPr wrap="none" rtlCol="0">
            <a:spAutoFit/>
          </a:bodyPr>
          <a:lstStyle/>
          <a:p>
            <a:r>
              <a:rPr lang="en-GB" sz="1400" dirty="0" smtClean="0"/>
              <a:t>coloured</a:t>
            </a:r>
          </a:p>
        </p:txBody>
      </p:sp>
      <p:sp>
        <p:nvSpPr>
          <p:cNvPr id="17" name="TextBox 16"/>
          <p:cNvSpPr txBox="1"/>
          <p:nvPr/>
        </p:nvSpPr>
        <p:spPr>
          <a:xfrm>
            <a:off x="5130728" y="6395450"/>
            <a:ext cx="837089" cy="307777"/>
          </a:xfrm>
          <a:prstGeom prst="rect">
            <a:avLst/>
          </a:prstGeom>
          <a:noFill/>
        </p:spPr>
        <p:txBody>
          <a:bodyPr wrap="none" rtlCol="0">
            <a:spAutoFit/>
          </a:bodyPr>
          <a:lstStyle/>
          <a:p>
            <a:r>
              <a:rPr lang="en-GB" sz="1400" dirty="0" smtClean="0"/>
              <a:t>coloured</a:t>
            </a:r>
          </a:p>
        </p:txBody>
      </p:sp>
      <p:sp>
        <p:nvSpPr>
          <p:cNvPr id="18" name="TextBox 17"/>
          <p:cNvSpPr txBox="1"/>
          <p:nvPr/>
        </p:nvSpPr>
        <p:spPr>
          <a:xfrm>
            <a:off x="6424266" y="4168200"/>
            <a:ext cx="603050" cy="307777"/>
          </a:xfrm>
          <a:prstGeom prst="rect">
            <a:avLst/>
          </a:prstGeom>
          <a:noFill/>
        </p:spPr>
        <p:txBody>
          <a:bodyPr wrap="none" rtlCol="0">
            <a:spAutoFit/>
          </a:bodyPr>
          <a:lstStyle/>
          <a:p>
            <a:r>
              <a:rPr lang="en-GB" sz="1400" dirty="0" smtClean="0"/>
              <a:t>white</a:t>
            </a:r>
          </a:p>
        </p:txBody>
      </p:sp>
      <p:sp>
        <p:nvSpPr>
          <p:cNvPr id="19" name="Slide Number Placeholder 18"/>
          <p:cNvSpPr>
            <a:spLocks noGrp="1"/>
          </p:cNvSpPr>
          <p:nvPr>
            <p:ph type="sldNum" sz="quarter" idx="12"/>
          </p:nvPr>
        </p:nvSpPr>
        <p:spPr/>
        <p:txBody>
          <a:bodyPr/>
          <a:lstStyle/>
          <a:p>
            <a:fld id="{FB8AE29E-CEF7-4D01-9252-1A41198295E8}" type="slidenum">
              <a:rPr lang="en-US" smtClean="0"/>
              <a:pPr/>
              <a:t>75</a:t>
            </a:fld>
            <a:endParaRPr lang="en-US"/>
          </a:p>
        </p:txBody>
      </p:sp>
    </p:spTree>
    <p:extLst>
      <p:ext uri="{BB962C8B-B14F-4D97-AF65-F5344CB8AC3E}">
        <p14:creationId xmlns:p14="http://schemas.microsoft.com/office/powerpoint/2010/main" val="20238692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6461" y="365126"/>
            <a:ext cx="8462075" cy="630008"/>
          </a:xfrm>
        </p:spPr>
        <p:txBody>
          <a:bodyPr>
            <a:normAutofit fontScale="90000"/>
          </a:bodyPr>
          <a:lstStyle/>
          <a:p>
            <a:r>
              <a:rPr lang="en-GB" dirty="0" smtClean="0"/>
              <a:t>Interactive operations for linking multiple displays</a:t>
            </a:r>
            <a:endParaRPr lang="en-GB" dirty="0"/>
          </a:p>
        </p:txBody>
      </p:sp>
      <p:pic>
        <p:nvPicPr>
          <p:cNvPr id="3" name="demo_proj_interac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38675"/>
            <a:ext cx="9144000" cy="5143500"/>
          </a:xfrm>
          <a:prstGeom prst="rect">
            <a:avLst/>
          </a:prstGeom>
        </p:spPr>
      </p:pic>
      <p:sp>
        <p:nvSpPr>
          <p:cNvPr id="5" name="Slide Number Placeholder 4"/>
          <p:cNvSpPr>
            <a:spLocks noGrp="1"/>
          </p:cNvSpPr>
          <p:nvPr>
            <p:ph type="sldNum" sz="quarter" idx="12"/>
          </p:nvPr>
        </p:nvSpPr>
        <p:spPr/>
        <p:txBody>
          <a:bodyPr/>
          <a:lstStyle/>
          <a:p>
            <a:fld id="{FB8AE29E-CEF7-4D01-9252-1A41198295E8}" type="slidenum">
              <a:rPr lang="en-GB" noProof="0" smtClean="0"/>
              <a:pPr/>
              <a:t>76</a:t>
            </a:fld>
            <a:endParaRPr lang="en-GB" noProof="0" dirty="0"/>
          </a:p>
        </p:txBody>
      </p:sp>
    </p:spTree>
    <p:extLst>
      <p:ext uri="{BB962C8B-B14F-4D97-AF65-F5344CB8AC3E}">
        <p14:creationId xmlns:p14="http://schemas.microsoft.com/office/powerpoint/2010/main" val="794798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47049" y="1472338"/>
            <a:ext cx="2206053" cy="3785652"/>
          </a:xfrm>
          <a:prstGeom prst="rect">
            <a:avLst/>
          </a:prstGeom>
          <a:noFill/>
        </p:spPr>
        <p:txBody>
          <a:bodyPr wrap="none" rtlCol="0">
            <a:spAutoFit/>
          </a:bodyPr>
          <a:lstStyle/>
          <a:p>
            <a:pPr marL="285750" indent="-285750" algn="ctr">
              <a:spcBef>
                <a:spcPts val="1200"/>
              </a:spcBef>
              <a:buFont typeface="Arial" panose="020B0604020202020204" pitchFamily="34" charset="0"/>
              <a:buChar char="•"/>
            </a:pPr>
            <a:r>
              <a:rPr lang="en-GB" sz="1600" dirty="0" smtClean="0"/>
              <a:t>White</a:t>
            </a:r>
          </a:p>
          <a:p>
            <a:pPr marL="285750" indent="-285750" algn="ctr">
              <a:spcBef>
                <a:spcPts val="1200"/>
              </a:spcBef>
              <a:buFont typeface="Arial" panose="020B0604020202020204" pitchFamily="34" charset="0"/>
              <a:buChar char="•"/>
            </a:pPr>
            <a:r>
              <a:rPr lang="en-GB" sz="1600" dirty="0" smtClean="0"/>
              <a:t>Mixed: </a:t>
            </a:r>
            <a:br>
              <a:rPr lang="en-GB" sz="1600" dirty="0" smtClean="0"/>
            </a:br>
            <a:r>
              <a:rPr lang="en-GB" sz="1600" dirty="0" smtClean="0"/>
              <a:t>white + Asian</a:t>
            </a:r>
          </a:p>
          <a:p>
            <a:pPr marL="285750" indent="-285750" algn="ctr">
              <a:spcBef>
                <a:spcPts val="1200"/>
              </a:spcBef>
              <a:buFont typeface="Arial" panose="020B0604020202020204" pitchFamily="34" charset="0"/>
              <a:buChar char="•"/>
            </a:pPr>
            <a:r>
              <a:rPr lang="en-GB" sz="1600" dirty="0" smtClean="0"/>
              <a:t>Asian: Chinese</a:t>
            </a:r>
          </a:p>
          <a:p>
            <a:pPr marL="285750" indent="-285750" algn="ctr">
              <a:spcBef>
                <a:spcPts val="1200"/>
              </a:spcBef>
              <a:buFont typeface="Arial" panose="020B0604020202020204" pitchFamily="34" charset="0"/>
              <a:buChar char="•"/>
            </a:pPr>
            <a:r>
              <a:rPr lang="en-GB" sz="1600" dirty="0" smtClean="0"/>
              <a:t>Asian: Indian</a:t>
            </a:r>
          </a:p>
          <a:p>
            <a:pPr marL="285750" indent="-285750" algn="ctr">
              <a:spcBef>
                <a:spcPts val="1200"/>
              </a:spcBef>
              <a:buFont typeface="Arial" panose="020B0604020202020204" pitchFamily="34" charset="0"/>
              <a:buChar char="•"/>
            </a:pPr>
            <a:r>
              <a:rPr lang="en-GB" sz="1600" dirty="0" smtClean="0"/>
              <a:t>Asian: Pakistani</a:t>
            </a:r>
          </a:p>
          <a:p>
            <a:pPr marL="285750" indent="-285750" algn="ctr">
              <a:spcBef>
                <a:spcPts val="1200"/>
              </a:spcBef>
              <a:buFont typeface="Arial" panose="020B0604020202020204" pitchFamily="34" charset="0"/>
              <a:buChar char="•"/>
            </a:pPr>
            <a:r>
              <a:rPr lang="en-GB" sz="1600" dirty="0" smtClean="0"/>
              <a:t>Asian: Bangladeshi</a:t>
            </a:r>
          </a:p>
          <a:p>
            <a:pPr marL="285750" indent="-285750" algn="ctr">
              <a:spcBef>
                <a:spcPts val="1200"/>
              </a:spcBef>
              <a:buFont typeface="Arial" panose="020B0604020202020204" pitchFamily="34" charset="0"/>
              <a:buChar char="•"/>
            </a:pPr>
            <a:r>
              <a:rPr lang="en-GB" sz="1600" dirty="0" smtClean="0"/>
              <a:t>Black: Caribbean</a:t>
            </a:r>
          </a:p>
          <a:p>
            <a:pPr marL="285750" indent="-285750" algn="ctr">
              <a:spcBef>
                <a:spcPts val="1200"/>
              </a:spcBef>
              <a:buFont typeface="Arial" panose="020B0604020202020204" pitchFamily="34" charset="0"/>
              <a:buChar char="•"/>
            </a:pPr>
            <a:r>
              <a:rPr lang="en-GB" sz="1600" dirty="0" smtClean="0"/>
              <a:t>Black: African</a:t>
            </a:r>
          </a:p>
          <a:p>
            <a:pPr marL="285750" indent="-285750" algn="ctr">
              <a:spcBef>
                <a:spcPts val="1200"/>
              </a:spcBef>
              <a:buFont typeface="Arial" panose="020B0604020202020204" pitchFamily="34" charset="0"/>
              <a:buChar char="•"/>
            </a:pPr>
            <a:r>
              <a:rPr lang="en-GB" sz="1600" dirty="0" smtClean="0"/>
              <a:t>Mixed: white + black</a:t>
            </a:r>
            <a:endParaRPr lang="en-GB" sz="1600" dirty="0"/>
          </a:p>
        </p:txBody>
      </p:sp>
      <p:sp>
        <p:nvSpPr>
          <p:cNvPr id="2" name="Title 1"/>
          <p:cNvSpPr>
            <a:spLocks noGrp="1"/>
          </p:cNvSpPr>
          <p:nvPr>
            <p:ph type="title"/>
          </p:nvPr>
        </p:nvSpPr>
        <p:spPr/>
        <p:txBody>
          <a:bodyPr/>
          <a:lstStyle/>
          <a:p>
            <a:r>
              <a:rPr lang="en-GB" dirty="0" smtClean="0"/>
              <a:t>Findings</a:t>
            </a:r>
            <a:endParaRPr lang="en-GB" dirty="0"/>
          </a:p>
        </p:txBody>
      </p:sp>
      <p:sp>
        <p:nvSpPr>
          <p:cNvPr id="5" name="TextBox 4"/>
          <p:cNvSpPr txBox="1"/>
          <p:nvPr/>
        </p:nvSpPr>
        <p:spPr>
          <a:xfrm>
            <a:off x="341942" y="1618343"/>
            <a:ext cx="1818126" cy="2339102"/>
          </a:xfrm>
          <a:prstGeom prst="rect">
            <a:avLst/>
          </a:prstGeom>
          <a:noFill/>
        </p:spPr>
        <p:txBody>
          <a:bodyPr wrap="none" rtlCol="0">
            <a:spAutoFit/>
          </a:bodyPr>
          <a:lstStyle/>
          <a:p>
            <a:pPr marL="285750" indent="-285750" algn="r">
              <a:spcBef>
                <a:spcPts val="1200"/>
              </a:spcBef>
              <a:buFont typeface="Arial" panose="020B0604020202020204" pitchFamily="34" charset="0"/>
              <a:buChar char="•"/>
            </a:pPr>
            <a:r>
              <a:rPr lang="en-GB" sz="1600" dirty="0" smtClean="0"/>
              <a:t>Level 4 (high)</a:t>
            </a:r>
          </a:p>
          <a:p>
            <a:pPr marL="285750" indent="-285750" algn="r">
              <a:spcBef>
                <a:spcPts val="1200"/>
              </a:spcBef>
              <a:buFont typeface="Arial" panose="020B0604020202020204" pitchFamily="34" charset="0"/>
              <a:buChar char="•"/>
            </a:pPr>
            <a:r>
              <a:rPr lang="en-GB" sz="1600" dirty="0" smtClean="0"/>
              <a:t>Level 3</a:t>
            </a:r>
          </a:p>
          <a:p>
            <a:pPr marL="285750" indent="-285750" algn="r">
              <a:spcBef>
                <a:spcPts val="1200"/>
              </a:spcBef>
              <a:buFont typeface="Arial" panose="020B0604020202020204" pitchFamily="34" charset="0"/>
              <a:buChar char="•"/>
            </a:pPr>
            <a:r>
              <a:rPr lang="en-GB" sz="1600" dirty="0" smtClean="0"/>
              <a:t>Apprenticeship</a:t>
            </a:r>
          </a:p>
          <a:p>
            <a:pPr marL="285750" indent="-285750" algn="r">
              <a:spcBef>
                <a:spcPts val="1200"/>
              </a:spcBef>
              <a:buFont typeface="Arial" panose="020B0604020202020204" pitchFamily="34" charset="0"/>
              <a:buChar char="•"/>
            </a:pPr>
            <a:r>
              <a:rPr lang="en-GB" sz="1600" dirty="0" smtClean="0"/>
              <a:t>Level 2</a:t>
            </a:r>
          </a:p>
          <a:p>
            <a:pPr marL="285750" indent="-285750" algn="r">
              <a:spcBef>
                <a:spcPts val="1200"/>
              </a:spcBef>
              <a:buFont typeface="Arial" panose="020B0604020202020204" pitchFamily="34" charset="0"/>
              <a:buChar char="•"/>
            </a:pPr>
            <a:r>
              <a:rPr lang="en-GB" sz="1600" dirty="0" smtClean="0"/>
              <a:t>Level 1</a:t>
            </a:r>
          </a:p>
          <a:p>
            <a:pPr marL="285750" indent="-285750" algn="r">
              <a:spcBef>
                <a:spcPts val="1200"/>
              </a:spcBef>
              <a:buFont typeface="Arial" panose="020B0604020202020204" pitchFamily="34" charset="0"/>
              <a:buChar char="•"/>
            </a:pPr>
            <a:r>
              <a:rPr lang="en-GB" sz="1600" dirty="0" smtClean="0"/>
              <a:t>No qualification</a:t>
            </a:r>
            <a:endParaRPr lang="en-GB" sz="1600" dirty="0"/>
          </a:p>
        </p:txBody>
      </p:sp>
      <p:sp>
        <p:nvSpPr>
          <p:cNvPr id="6" name="TextBox 5"/>
          <p:cNvSpPr txBox="1"/>
          <p:nvPr/>
        </p:nvSpPr>
        <p:spPr>
          <a:xfrm>
            <a:off x="4706165" y="1733948"/>
            <a:ext cx="2169907" cy="3016210"/>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GB" sz="1600" dirty="0" smtClean="0"/>
              <a:t>AB: high and intermediate managerial</a:t>
            </a:r>
          </a:p>
          <a:p>
            <a:pPr marL="285750" indent="-285750">
              <a:spcBef>
                <a:spcPts val="1200"/>
              </a:spcBef>
              <a:buFont typeface="Arial" panose="020B0604020202020204" pitchFamily="34" charset="0"/>
              <a:buChar char="•"/>
            </a:pPr>
            <a:r>
              <a:rPr lang="en-GB" sz="1600" dirty="0" smtClean="0"/>
              <a:t>C1: supervisory, clerical, junior managerial</a:t>
            </a:r>
          </a:p>
          <a:p>
            <a:pPr marL="285750" indent="-285750">
              <a:spcBef>
                <a:spcPts val="1200"/>
              </a:spcBef>
              <a:buFont typeface="Arial" panose="020B0604020202020204" pitchFamily="34" charset="0"/>
              <a:buChar char="•"/>
            </a:pPr>
            <a:r>
              <a:rPr lang="en-GB" sz="1600" dirty="0" smtClean="0"/>
              <a:t>C2: skilled manual</a:t>
            </a:r>
          </a:p>
          <a:p>
            <a:pPr marL="285750" indent="-285750">
              <a:spcBef>
                <a:spcPts val="1200"/>
              </a:spcBef>
              <a:buFont typeface="Arial" panose="020B0604020202020204" pitchFamily="34" charset="0"/>
              <a:buChar char="•"/>
            </a:pPr>
            <a:r>
              <a:rPr lang="en-GB" sz="1600" dirty="0" smtClean="0"/>
              <a:t>DE: semi-skilled and unskilled manual</a:t>
            </a:r>
            <a:endParaRPr lang="en-GB" sz="1600" dirty="0"/>
          </a:p>
        </p:txBody>
      </p:sp>
      <p:sp>
        <p:nvSpPr>
          <p:cNvPr id="7" name="TextBox 6"/>
          <p:cNvSpPr txBox="1"/>
          <p:nvPr/>
        </p:nvSpPr>
        <p:spPr>
          <a:xfrm>
            <a:off x="7029713" y="2108787"/>
            <a:ext cx="1788823" cy="2339102"/>
          </a:xfrm>
          <a:prstGeom prst="rect">
            <a:avLst/>
          </a:prstGeom>
          <a:noFill/>
        </p:spPr>
        <p:txBody>
          <a:bodyPr wrap="none" rtlCol="0">
            <a:spAutoFit/>
          </a:bodyPr>
          <a:lstStyle/>
          <a:p>
            <a:pPr marL="285750" indent="-285750">
              <a:spcBef>
                <a:spcPts val="1200"/>
              </a:spcBef>
              <a:buFont typeface="Arial" panose="020B0604020202020204" pitchFamily="34" charset="0"/>
              <a:buChar char="•"/>
            </a:pPr>
            <a:r>
              <a:rPr lang="en-GB" sz="1600" dirty="0" smtClean="0"/>
              <a:t>Level 4 (high)</a:t>
            </a:r>
          </a:p>
          <a:p>
            <a:pPr marL="285750" indent="-285750">
              <a:spcBef>
                <a:spcPts val="1200"/>
              </a:spcBef>
              <a:buFont typeface="Arial" panose="020B0604020202020204" pitchFamily="34" charset="0"/>
              <a:buChar char="•"/>
            </a:pPr>
            <a:r>
              <a:rPr lang="en-GB" sz="1600" dirty="0" smtClean="0"/>
              <a:t>Level 3</a:t>
            </a:r>
          </a:p>
          <a:p>
            <a:pPr marL="285750" indent="-285750">
              <a:spcBef>
                <a:spcPts val="1200"/>
              </a:spcBef>
              <a:buFont typeface="Arial" panose="020B0604020202020204" pitchFamily="34" charset="0"/>
              <a:buChar char="•"/>
            </a:pPr>
            <a:r>
              <a:rPr lang="en-GB" sz="1600" dirty="0" smtClean="0"/>
              <a:t>Apprenticeship</a:t>
            </a:r>
          </a:p>
          <a:p>
            <a:pPr marL="285750" indent="-285750">
              <a:spcBef>
                <a:spcPts val="1200"/>
              </a:spcBef>
              <a:buFont typeface="Arial" panose="020B0604020202020204" pitchFamily="34" charset="0"/>
              <a:buChar char="•"/>
            </a:pPr>
            <a:r>
              <a:rPr lang="en-GB" sz="1600" dirty="0" smtClean="0"/>
              <a:t>Level 2</a:t>
            </a:r>
          </a:p>
          <a:p>
            <a:pPr marL="285750" indent="-285750">
              <a:spcBef>
                <a:spcPts val="1200"/>
              </a:spcBef>
              <a:buFont typeface="Arial" panose="020B0604020202020204" pitchFamily="34" charset="0"/>
              <a:buChar char="•"/>
            </a:pPr>
            <a:r>
              <a:rPr lang="en-GB" sz="1600" dirty="0" smtClean="0"/>
              <a:t>Level 1</a:t>
            </a:r>
          </a:p>
          <a:p>
            <a:pPr marL="285750" indent="-285750">
              <a:spcBef>
                <a:spcPts val="1200"/>
              </a:spcBef>
              <a:buFont typeface="Arial" panose="020B0604020202020204" pitchFamily="34" charset="0"/>
              <a:buChar char="•"/>
            </a:pPr>
            <a:r>
              <a:rPr lang="en-GB" sz="1600" dirty="0" smtClean="0"/>
              <a:t>No qualification</a:t>
            </a:r>
            <a:endParaRPr lang="en-GB" sz="1600" dirty="0"/>
          </a:p>
        </p:txBody>
      </p:sp>
      <p:cxnSp>
        <p:nvCxnSpPr>
          <p:cNvPr id="9" name="Straight Connector 8"/>
          <p:cNvCxnSpPr/>
          <p:nvPr/>
        </p:nvCxnSpPr>
        <p:spPr>
          <a:xfrm flipH="1" flipV="1">
            <a:off x="4467873" y="1679098"/>
            <a:ext cx="343613" cy="215018"/>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399503" y="1886857"/>
            <a:ext cx="419243" cy="392528"/>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377667" y="1894115"/>
            <a:ext cx="441078" cy="794733"/>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377667" y="2688850"/>
            <a:ext cx="441078" cy="73802"/>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4399503" y="3171372"/>
            <a:ext cx="419243" cy="493485"/>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4452692" y="3879874"/>
            <a:ext cx="366053" cy="17687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465439" y="4056743"/>
            <a:ext cx="353306" cy="20320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399503" y="4056743"/>
            <a:ext cx="419242" cy="635592"/>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4506859" y="4056743"/>
            <a:ext cx="311886" cy="1008657"/>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4399503" y="2296964"/>
            <a:ext cx="419244" cy="465686"/>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467872" y="1679098"/>
            <a:ext cx="350872" cy="1083552"/>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4465439" y="1679098"/>
            <a:ext cx="353305" cy="1985758"/>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399503" y="3497943"/>
            <a:ext cx="419241" cy="55880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4399503" y="3177169"/>
            <a:ext cx="411983" cy="879574"/>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6662058" y="4259943"/>
            <a:ext cx="493485" cy="5080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6662058" y="3715657"/>
            <a:ext cx="493485" cy="544286"/>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2127913" y="1618343"/>
            <a:ext cx="494213" cy="2179422"/>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6662057" y="3715657"/>
            <a:ext cx="493486" cy="164217"/>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654799" y="3454047"/>
            <a:ext cx="500744" cy="26161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6654799" y="3072827"/>
            <a:ext cx="500744" cy="64283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6543690" y="2688848"/>
            <a:ext cx="611853" cy="126923"/>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6543690" y="1971641"/>
            <a:ext cx="611853" cy="307744"/>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6543690" y="2291481"/>
            <a:ext cx="611853" cy="52429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2143989" y="1618344"/>
            <a:ext cx="478137" cy="14628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143989" y="1772747"/>
            <a:ext cx="478137" cy="336041"/>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143989" y="1743565"/>
            <a:ext cx="508732" cy="920289"/>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088665" y="2220874"/>
            <a:ext cx="564056" cy="451103"/>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2088665" y="1618343"/>
            <a:ext cx="533461" cy="585366"/>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151250" y="1618343"/>
            <a:ext cx="470876" cy="935283"/>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136731" y="1618343"/>
            <a:ext cx="492653" cy="1340853"/>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2129473" y="1618343"/>
            <a:ext cx="499911" cy="1746821"/>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FB8AE29E-CEF7-4D01-9252-1A41198295E8}" type="slidenum">
              <a:rPr lang="en-GB" noProof="0" smtClean="0"/>
              <a:pPr/>
              <a:t>77</a:t>
            </a:fld>
            <a:endParaRPr lang="en-GB" noProof="0" dirty="0"/>
          </a:p>
        </p:txBody>
      </p:sp>
    </p:spTree>
    <p:extLst>
      <p:ext uri="{BB962C8B-B14F-4D97-AF65-F5344CB8AC3E}">
        <p14:creationId xmlns:p14="http://schemas.microsoft.com/office/powerpoint/2010/main" val="32463742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4" name="Content Placeholder 3"/>
          <p:cNvSpPr>
            <a:spLocks noGrp="1"/>
          </p:cNvSpPr>
          <p:nvPr>
            <p:ph idx="1"/>
          </p:nvPr>
        </p:nvSpPr>
        <p:spPr/>
        <p:txBody>
          <a:bodyPr/>
          <a:lstStyle/>
          <a:p>
            <a:r>
              <a:rPr lang="en-GB" dirty="0" smtClean="0"/>
              <a:t>Projection is a convenient tool for studying joint distributions of multiple numeric attributes and interrelations between groups of numeric attributes.</a:t>
            </a:r>
          </a:p>
          <a:p>
            <a:r>
              <a:rPr lang="en-GB" dirty="0" smtClean="0"/>
              <a:t>Projections creates an artificial space, in which objects characterised by the attributes receive relative positions according to similarities between the respective combinations of the attribute values.</a:t>
            </a:r>
          </a:p>
          <a:p>
            <a:r>
              <a:rPr lang="en-GB" dirty="0" smtClean="0"/>
              <a:t>In a projection, we look for general spatial patterns (shapes) and outliers but do not assess and compare the distances; they may be distorted.</a:t>
            </a:r>
          </a:p>
          <a:p>
            <a:r>
              <a:rPr lang="en-GB" dirty="0" smtClean="0"/>
              <a:t>To interpret a projection (i.e., what different positions mean), we need additional displays linked to the projection through colour propagation, highlighting, or filtering.</a:t>
            </a:r>
          </a:p>
          <a:p>
            <a:r>
              <a:rPr lang="en-GB" dirty="0" smtClean="0"/>
              <a:t>Some way of linking (particularly, between two or more projection displays) is also necessary for </a:t>
            </a:r>
            <a:r>
              <a:rPr lang="en-GB" smtClean="0"/>
              <a:t>studying interrelations.</a:t>
            </a:r>
            <a:endParaRPr lang="en-GB" dirty="0"/>
          </a:p>
        </p:txBody>
      </p:sp>
      <p:sp>
        <p:nvSpPr>
          <p:cNvPr id="5" name="Slide Number Placeholder 4"/>
          <p:cNvSpPr>
            <a:spLocks noGrp="1"/>
          </p:cNvSpPr>
          <p:nvPr>
            <p:ph type="sldNum" sz="quarter" idx="12"/>
          </p:nvPr>
        </p:nvSpPr>
        <p:spPr/>
        <p:txBody>
          <a:bodyPr/>
          <a:lstStyle/>
          <a:p>
            <a:fld id="{FB8AE29E-CEF7-4D01-9252-1A41198295E8}" type="slidenum">
              <a:rPr lang="en-GB" noProof="0" smtClean="0"/>
              <a:pPr/>
              <a:t>78</a:t>
            </a:fld>
            <a:endParaRPr lang="en-GB" noProof="0" dirty="0"/>
          </a:p>
        </p:txBody>
      </p:sp>
    </p:spTree>
    <p:extLst>
      <p:ext uri="{BB962C8B-B14F-4D97-AF65-F5344CB8AC3E}">
        <p14:creationId xmlns:p14="http://schemas.microsoft.com/office/powerpoint/2010/main" val="33543714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54" y="347100"/>
            <a:ext cx="8773886" cy="1107213"/>
          </a:xfrm>
        </p:spPr>
        <p:txBody>
          <a:bodyPr/>
          <a:lstStyle/>
          <a:p>
            <a:r>
              <a:rPr lang="en-GB" dirty="0" smtClean="0"/>
              <a:t>Temporal distribution of the disease-related tweets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007" y="3773293"/>
            <a:ext cx="8024980" cy="24539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598" y="1443307"/>
            <a:ext cx="6801799" cy="2238687"/>
          </a:xfrm>
          <a:prstGeom prst="rect">
            <a:avLst/>
          </a:prstGeom>
        </p:spPr>
      </p:pic>
      <p:sp>
        <p:nvSpPr>
          <p:cNvPr id="6" name="TextBox 5"/>
          <p:cNvSpPr txBox="1"/>
          <p:nvPr/>
        </p:nvSpPr>
        <p:spPr>
          <a:xfrm>
            <a:off x="3748966" y="1821542"/>
            <a:ext cx="1677062" cy="369332"/>
          </a:xfrm>
          <a:prstGeom prst="rect">
            <a:avLst/>
          </a:prstGeom>
          <a:noFill/>
        </p:spPr>
        <p:txBody>
          <a:bodyPr wrap="none" rtlCol="0">
            <a:spAutoFit/>
          </a:bodyPr>
          <a:lstStyle/>
          <a:p>
            <a:r>
              <a:rPr lang="en-GB" dirty="0" smtClean="0"/>
              <a:t>Daily resolution</a:t>
            </a:r>
          </a:p>
        </p:txBody>
      </p:sp>
      <p:sp>
        <p:nvSpPr>
          <p:cNvPr id="7" name="TextBox 6"/>
          <p:cNvSpPr txBox="1"/>
          <p:nvPr/>
        </p:nvSpPr>
        <p:spPr>
          <a:xfrm>
            <a:off x="1313543" y="4172856"/>
            <a:ext cx="2920992" cy="369332"/>
          </a:xfrm>
          <a:prstGeom prst="rect">
            <a:avLst/>
          </a:prstGeom>
          <a:noFill/>
        </p:spPr>
        <p:txBody>
          <a:bodyPr wrap="none" rtlCol="0">
            <a:spAutoFit/>
          </a:bodyPr>
          <a:lstStyle/>
          <a:p>
            <a:r>
              <a:rPr lang="en-GB" dirty="0" smtClean="0"/>
              <a:t>Hourly resolution, last 5 days</a:t>
            </a:r>
          </a:p>
        </p:txBody>
      </p:sp>
      <p:sp>
        <p:nvSpPr>
          <p:cNvPr id="8" name="TextBox 7"/>
          <p:cNvSpPr txBox="1"/>
          <p:nvPr/>
        </p:nvSpPr>
        <p:spPr>
          <a:xfrm>
            <a:off x="3748966" y="6225172"/>
            <a:ext cx="2071401" cy="369332"/>
          </a:xfrm>
          <a:prstGeom prst="rect">
            <a:avLst/>
          </a:prstGeom>
          <a:noFill/>
        </p:spPr>
        <p:txBody>
          <a:bodyPr wrap="none" rtlCol="0">
            <a:spAutoFit/>
          </a:bodyPr>
          <a:lstStyle/>
          <a:p>
            <a:r>
              <a:rPr lang="en-GB" dirty="0" smtClean="0"/>
              <a:t>Outbreak start time</a:t>
            </a:r>
          </a:p>
        </p:txBody>
      </p:sp>
      <p:sp>
        <p:nvSpPr>
          <p:cNvPr id="9" name="Slide Number Placeholder 8"/>
          <p:cNvSpPr>
            <a:spLocks noGrp="1"/>
          </p:cNvSpPr>
          <p:nvPr>
            <p:ph type="sldNum" sz="quarter" idx="12"/>
          </p:nvPr>
        </p:nvSpPr>
        <p:spPr/>
        <p:txBody>
          <a:bodyPr/>
          <a:lstStyle/>
          <a:p>
            <a:fld id="{FB8AE29E-CEF7-4D01-9252-1A41198295E8}" type="slidenum">
              <a:rPr lang="en-GB" noProof="0" smtClean="0"/>
              <a:pPr/>
              <a:t>8</a:t>
            </a:fld>
            <a:endParaRPr lang="en-GB" noProof="0" dirty="0"/>
          </a:p>
        </p:txBody>
      </p:sp>
    </p:spTree>
    <p:extLst>
      <p:ext uri="{BB962C8B-B14F-4D97-AF65-F5344CB8AC3E}">
        <p14:creationId xmlns:p14="http://schemas.microsoft.com/office/powerpoint/2010/main" val="4002092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Spatial distribution of the disease-related tweets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69" y="1255710"/>
            <a:ext cx="4794125" cy="24435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69" y="3807641"/>
            <a:ext cx="4808415" cy="2436359"/>
          </a:xfrm>
          <a:prstGeom prst="rect">
            <a:avLst/>
          </a:prstGeom>
        </p:spPr>
      </p:pic>
      <p:sp>
        <p:nvSpPr>
          <p:cNvPr id="6" name="TextBox 5"/>
          <p:cNvSpPr txBox="1"/>
          <p:nvPr/>
        </p:nvSpPr>
        <p:spPr>
          <a:xfrm>
            <a:off x="356461" y="6244647"/>
            <a:ext cx="3199915" cy="369332"/>
          </a:xfrm>
          <a:prstGeom prst="rect">
            <a:avLst/>
          </a:prstGeom>
          <a:noFill/>
        </p:spPr>
        <p:txBody>
          <a:bodyPr wrap="none" rtlCol="0">
            <a:spAutoFit/>
          </a:bodyPr>
          <a:lstStyle/>
          <a:p>
            <a:r>
              <a:rPr lang="en-GB" dirty="0" smtClean="0"/>
              <a:t>Spatial distribution of all tweets</a:t>
            </a:r>
          </a:p>
        </p:txBody>
      </p:sp>
      <p:sp>
        <p:nvSpPr>
          <p:cNvPr id="7" name="TextBox 6"/>
          <p:cNvSpPr txBox="1"/>
          <p:nvPr/>
        </p:nvSpPr>
        <p:spPr>
          <a:xfrm>
            <a:off x="5163094" y="1287996"/>
            <a:ext cx="3755935" cy="923330"/>
          </a:xfrm>
          <a:prstGeom prst="rect">
            <a:avLst/>
          </a:prstGeom>
          <a:noFill/>
        </p:spPr>
        <p:txBody>
          <a:bodyPr wrap="square" rtlCol="0">
            <a:spAutoFit/>
          </a:bodyPr>
          <a:lstStyle/>
          <a:p>
            <a:r>
              <a:rPr lang="en-GB" dirty="0" smtClean="0"/>
              <a:t>The tweets are represented by yellow circles with very high transparency (95%).</a:t>
            </a:r>
          </a:p>
        </p:txBody>
      </p:sp>
      <p:sp>
        <p:nvSpPr>
          <p:cNvPr id="8" name="Slide Number Placeholder 7"/>
          <p:cNvSpPr>
            <a:spLocks noGrp="1"/>
          </p:cNvSpPr>
          <p:nvPr>
            <p:ph type="sldNum" sz="quarter" idx="12"/>
          </p:nvPr>
        </p:nvSpPr>
        <p:spPr/>
        <p:txBody>
          <a:bodyPr/>
          <a:lstStyle/>
          <a:p>
            <a:fld id="{FB8AE29E-CEF7-4D01-9252-1A41198295E8}" type="slidenum">
              <a:rPr lang="en-GB" noProof="0" smtClean="0"/>
              <a:pPr/>
              <a:t>9</a:t>
            </a:fld>
            <a:endParaRPr lang="en-GB" noProof="0" dirty="0"/>
          </a:p>
        </p:txBody>
      </p:sp>
    </p:spTree>
    <p:extLst>
      <p:ext uri="{BB962C8B-B14F-4D97-AF65-F5344CB8AC3E}">
        <p14:creationId xmlns:p14="http://schemas.microsoft.com/office/powerpoint/2010/main" val="39471026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B43512"/>
      </a:hlink>
      <a:folHlink>
        <a:srgbClr val="4C4C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lumMod val="50000"/>
              <a:lumOff val="50000"/>
            </a:schemeClr>
          </a:solidFill>
          <a:headEnd type="none" w="med" len="med"/>
          <a:tailEnd type="none" w="med" len="med"/>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lumMod val="50000"/>
              <a:lumOff val="50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1598</TotalTime>
  <Words>4706</Words>
  <Application>Microsoft Office PowerPoint</Application>
  <PresentationFormat>On-screen Show (4:3)</PresentationFormat>
  <Paragraphs>593</Paragraphs>
  <Slides>78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Arial Narrow</vt:lpstr>
      <vt:lpstr>Calibri</vt:lpstr>
      <vt:lpstr>Century Schoolbook</vt:lpstr>
      <vt:lpstr>Corbel</vt:lpstr>
      <vt:lpstr>Symbol</vt:lpstr>
      <vt:lpstr>Wingdings</vt:lpstr>
      <vt:lpstr>Office Theme</vt:lpstr>
      <vt:lpstr>Lecture 03  Distributions and patterns</vt:lpstr>
      <vt:lpstr>Previous lecture</vt:lpstr>
      <vt:lpstr>This lecture</vt:lpstr>
      <vt:lpstr>Example of analysis process</vt:lpstr>
      <vt:lpstr>Problem statement</vt:lpstr>
      <vt:lpstr>PowerPoint Presentation</vt:lpstr>
      <vt:lpstr>PowerPoint Presentation</vt:lpstr>
      <vt:lpstr>Temporal distribution of the disease-related tweets</vt:lpstr>
      <vt:lpstr>Spatial distribution of the disease-related tweets</vt:lpstr>
      <vt:lpstr>Spatial distribution of the disease-related tweets</vt:lpstr>
      <vt:lpstr>Spatio-temporal distribution</vt:lpstr>
      <vt:lpstr>Spatio-temporal distribution of the primary outbreak-related tweets (one tweet per person)</vt:lpstr>
      <vt:lpstr>Comparing texts from two spatial clusters</vt:lpstr>
      <vt:lpstr>What can be the reason?</vt:lpstr>
      <vt:lpstr>Outbreak development trend</vt:lpstr>
      <vt:lpstr>Is the outbreak contained?</vt:lpstr>
      <vt:lpstr>Summary: the course of events reconstructed</vt:lpstr>
      <vt:lpstr>Steps and subtasks in our analysis process</vt:lpstr>
      <vt:lpstr>General conclusions</vt:lpstr>
      <vt:lpstr>Conceptual background</vt:lpstr>
      <vt:lpstr>Subject of analysis</vt:lpstr>
      <vt:lpstr>General goal of analysis</vt:lpstr>
      <vt:lpstr>Visual analytics activity</vt:lpstr>
      <vt:lpstr>Data science process and visual analytics</vt:lpstr>
      <vt:lpstr>Understanding involves abstraction</vt:lpstr>
      <vt:lpstr>Abstraction via finding patterns in distributions</vt:lpstr>
      <vt:lpstr>Analysis: searching for patterns and detecting outliers</vt:lpstr>
      <vt:lpstr>Types of distributions and patterns</vt:lpstr>
      <vt:lpstr>Frequency distribution</vt:lpstr>
      <vt:lpstr>Temporal distribution</vt:lpstr>
      <vt:lpstr>Types of patterns in temporal distributions</vt:lpstr>
      <vt:lpstr>Examples of temporal patterns</vt:lpstr>
      <vt:lpstr>An example of a periodic pattern</vt:lpstr>
      <vt:lpstr>Spatial distribution</vt:lpstr>
      <vt:lpstr>Patterns in spatial distributions of discrete entities</vt:lpstr>
      <vt:lpstr>Examples of spatial patterns of entity distribution</vt:lpstr>
      <vt:lpstr>Patterns in spatial distributions of attribute values</vt:lpstr>
      <vt:lpstr>Examples of spatial patterns of attribute values distribution</vt:lpstr>
      <vt:lpstr>An example of a spatial trend: centre to periphery</vt:lpstr>
      <vt:lpstr>Joint distribution (co-distribution) of elements of two sets over a third set</vt:lpstr>
      <vt:lpstr>Spatial patterns in scatterplots</vt:lpstr>
      <vt:lpstr>The idea of scatterplot can be extended to more complex objects (e.g., time series)</vt:lpstr>
      <vt:lpstr>PowerPoint Presentation</vt:lpstr>
      <vt:lpstr>How to generalise the approach further?</vt:lpstr>
      <vt:lpstr>Spatialization: creation and use of artificial spaces</vt:lpstr>
      <vt:lpstr>Spatialization</vt:lpstr>
      <vt:lpstr>Method for spatialisation: PCA</vt:lpstr>
      <vt:lpstr>Method for spatialisation: SOM</vt:lpstr>
      <vt:lpstr>Examples of spatializations obtained with SOM</vt:lpstr>
      <vt:lpstr>Recommended reading</vt:lpstr>
      <vt:lpstr>Methods for spatialization based on pairwise distances</vt:lpstr>
      <vt:lpstr>Example: joint distribution of multiple attributes</vt:lpstr>
      <vt:lpstr>Beware the distances!</vt:lpstr>
      <vt:lpstr>Projection interpretation problem</vt:lpstr>
      <vt:lpstr>Linking projection positions to properties</vt:lpstr>
      <vt:lpstr>Spatialization for studying dynamic processes</vt:lpstr>
      <vt:lpstr>Representative papers</vt:lpstr>
      <vt:lpstr>PowerPoint Presentation</vt:lpstr>
      <vt:lpstr>PowerPoint Presentation</vt:lpstr>
      <vt:lpstr>Main takeaways from the lecture</vt:lpstr>
      <vt:lpstr>Main takeaways from the lecture (continued)</vt:lpstr>
      <vt:lpstr>Additional analysis example: studying population structures in London wards</vt:lpstr>
      <vt:lpstr>Data</vt:lpstr>
      <vt:lpstr>Ethnic structure</vt:lpstr>
      <vt:lpstr>Structure by qualification</vt:lpstr>
      <vt:lpstr>Structure by social status</vt:lpstr>
      <vt:lpstr>Understanding the ethnic structures</vt:lpstr>
      <vt:lpstr>Understanding the qualification structure</vt:lpstr>
      <vt:lpstr>Understanding the social status structure</vt:lpstr>
      <vt:lpstr>Exploring interrelations: qualification</vt:lpstr>
      <vt:lpstr>PowerPoint Presentation</vt:lpstr>
      <vt:lpstr>Exploring interrelations: social status</vt:lpstr>
      <vt:lpstr>PowerPoint Presentation</vt:lpstr>
      <vt:lpstr>Exploring interrelations: ethnic structure</vt:lpstr>
      <vt:lpstr>PowerPoint Presentation</vt:lpstr>
      <vt:lpstr>Interactive operations for linking multiple displays</vt:lpstr>
      <vt:lpstr>Findings</vt:lpstr>
      <vt:lpstr>Conclusion</vt:lpstr>
    </vt:vector>
  </TitlesOfParts>
  <Company>SCCM-IAIS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Visual Analytics</dc:title>
  <dc:creator>gennady</dc:creator>
  <cp:lastModifiedBy>Andriyenko, Nathaliya</cp:lastModifiedBy>
  <cp:revision>1592</cp:revision>
  <dcterms:created xsi:type="dcterms:W3CDTF">2015-01-02T16:39:12Z</dcterms:created>
  <dcterms:modified xsi:type="dcterms:W3CDTF">2019-10-04T16:15:14Z</dcterms:modified>
</cp:coreProperties>
</file>